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346" r:id="rId2"/>
    <p:sldId id="312" r:id="rId3"/>
    <p:sldId id="541" r:id="rId4"/>
    <p:sldId id="330" r:id="rId5"/>
    <p:sldId id="331" r:id="rId6"/>
    <p:sldId id="350" r:id="rId7"/>
    <p:sldId id="352" r:id="rId8"/>
    <p:sldId id="768" r:id="rId9"/>
    <p:sldId id="742" r:id="rId10"/>
    <p:sldId id="333" r:id="rId11"/>
    <p:sldId id="743" r:id="rId12"/>
    <p:sldId id="744" r:id="rId13"/>
    <p:sldId id="355" r:id="rId14"/>
    <p:sldId id="356" r:id="rId15"/>
    <p:sldId id="335" r:id="rId16"/>
    <p:sldId id="336" r:id="rId17"/>
    <p:sldId id="357" r:id="rId18"/>
    <p:sldId id="769" r:id="rId19"/>
    <p:sldId id="699" r:id="rId20"/>
    <p:sldId id="754" r:id="rId21"/>
    <p:sldId id="783" r:id="rId22"/>
    <p:sldId id="729" r:id="rId23"/>
    <p:sldId id="755" r:id="rId24"/>
    <p:sldId id="1188" r:id="rId25"/>
    <p:sldId id="772" r:id="rId26"/>
    <p:sldId id="364" r:id="rId27"/>
    <p:sldId id="366" r:id="rId28"/>
    <p:sldId id="787" r:id="rId29"/>
    <p:sldId id="771" r:id="rId30"/>
    <p:sldId id="788" r:id="rId31"/>
    <p:sldId id="773" r:id="rId32"/>
    <p:sldId id="358" r:id="rId33"/>
    <p:sldId id="789" r:id="rId34"/>
    <p:sldId id="760" r:id="rId35"/>
    <p:sldId id="762" r:id="rId36"/>
    <p:sldId id="803" r:id="rId37"/>
    <p:sldId id="731" r:id="rId38"/>
    <p:sldId id="1189" r:id="rId39"/>
    <p:sldId id="776" r:id="rId40"/>
    <p:sldId id="316" r:id="rId41"/>
  </p:sldIdLst>
  <p:sldSz cx="9144000" cy="6858000" type="screen4x3"/>
  <p:notesSz cx="6735763" cy="9866313"/>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Geerling" initials="WG" lastIdx="0" clrIdx="0">
    <p:extLst>
      <p:ext uri="{19B8F6BF-5375-455C-9EA6-DF929625EA0E}">
        <p15:presenceInfo xmlns:p15="http://schemas.microsoft.com/office/powerpoint/2012/main" userId="S-1-5-21-948756243-734778046-674738317-10636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2216" autoAdjust="0"/>
  </p:normalViewPr>
  <p:slideViewPr>
    <p:cSldViewPr>
      <p:cViewPr varScale="1">
        <p:scale>
          <a:sx n="114" d="100"/>
          <a:sy n="114" d="100"/>
        </p:scale>
        <p:origin x="1800"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653"/>
          </a:xfrm>
          <a:prstGeom prst="rect">
            <a:avLst/>
          </a:prstGeom>
        </p:spPr>
        <p:txBody>
          <a:bodyPr vert="horz" lIns="90242" tIns="45121" rIns="90242" bIns="45121" rtlCol="0"/>
          <a:lstStyle>
            <a:lvl1pPr algn="l">
              <a:defRPr sz="1200">
                <a:latin typeface="Calibri" pitchFamily="34" charset="0"/>
                <a:cs typeface="Arial" charset="0"/>
              </a:defRPr>
            </a:lvl1pPr>
          </a:lstStyle>
          <a:p>
            <a:pPr>
              <a:defRPr/>
            </a:pPr>
            <a:endParaRPr lang="en-US"/>
          </a:p>
        </p:txBody>
      </p:sp>
      <p:sp>
        <p:nvSpPr>
          <p:cNvPr id="3" name="Date Placeholder 2"/>
          <p:cNvSpPr>
            <a:spLocks noGrp="1"/>
          </p:cNvSpPr>
          <p:nvPr>
            <p:ph type="dt" sz="quarter" idx="1"/>
          </p:nvPr>
        </p:nvSpPr>
        <p:spPr>
          <a:xfrm>
            <a:off x="3815373" y="0"/>
            <a:ext cx="2918831" cy="493653"/>
          </a:xfrm>
          <a:prstGeom prst="rect">
            <a:avLst/>
          </a:prstGeom>
        </p:spPr>
        <p:txBody>
          <a:bodyPr vert="horz" lIns="90242" tIns="45121" rIns="90242" bIns="45121" rtlCol="0"/>
          <a:lstStyle>
            <a:lvl1pPr algn="r">
              <a:defRPr sz="1200">
                <a:latin typeface="Calibri" pitchFamily="34" charset="0"/>
                <a:cs typeface="Arial" charset="0"/>
              </a:defRPr>
            </a:lvl1pPr>
          </a:lstStyle>
          <a:p>
            <a:pPr>
              <a:defRPr/>
            </a:pPr>
            <a:fld id="{2A63DB6F-F78B-485C-BB5B-255B255D6382}" type="datetimeFigureOut">
              <a:rPr lang="en-US"/>
              <a:pPr>
                <a:defRPr/>
              </a:pPr>
              <a:t>2/20/24</a:t>
            </a:fld>
            <a:endParaRPr lang="en-US"/>
          </a:p>
        </p:txBody>
      </p:sp>
      <p:sp>
        <p:nvSpPr>
          <p:cNvPr id="4" name="Footer Placeholder 3"/>
          <p:cNvSpPr>
            <a:spLocks noGrp="1"/>
          </p:cNvSpPr>
          <p:nvPr>
            <p:ph type="ftr" sz="quarter" idx="2"/>
          </p:nvPr>
        </p:nvSpPr>
        <p:spPr>
          <a:xfrm>
            <a:off x="0" y="9370975"/>
            <a:ext cx="2918831" cy="493653"/>
          </a:xfrm>
          <a:prstGeom prst="rect">
            <a:avLst/>
          </a:prstGeom>
        </p:spPr>
        <p:txBody>
          <a:bodyPr vert="horz" lIns="90242" tIns="45121" rIns="90242" bIns="45121" rtlCol="0" anchor="b"/>
          <a:lstStyle>
            <a:lvl1pPr algn="l">
              <a:defRPr sz="1200">
                <a:latin typeface="Calibri" pitchFamily="34" charset="0"/>
                <a:cs typeface="Arial" charset="0"/>
              </a:defRPr>
            </a:lvl1pPr>
          </a:lstStyle>
          <a:p>
            <a:pPr>
              <a:defRPr/>
            </a:pPr>
            <a:endParaRPr lang="en-US"/>
          </a:p>
        </p:txBody>
      </p:sp>
      <p:sp>
        <p:nvSpPr>
          <p:cNvPr id="5" name="Slide Number Placeholder 4"/>
          <p:cNvSpPr>
            <a:spLocks noGrp="1"/>
          </p:cNvSpPr>
          <p:nvPr>
            <p:ph type="sldNum" sz="quarter" idx="3"/>
          </p:nvPr>
        </p:nvSpPr>
        <p:spPr>
          <a:xfrm>
            <a:off x="3815373" y="9370975"/>
            <a:ext cx="2918831" cy="493653"/>
          </a:xfrm>
          <a:prstGeom prst="rect">
            <a:avLst/>
          </a:prstGeom>
        </p:spPr>
        <p:txBody>
          <a:bodyPr vert="horz" lIns="90242" tIns="45121" rIns="90242" bIns="45121" rtlCol="0" anchor="b"/>
          <a:lstStyle>
            <a:lvl1pPr algn="r">
              <a:defRPr sz="1200">
                <a:latin typeface="Calibri" pitchFamily="34" charset="0"/>
                <a:cs typeface="Arial" charset="0"/>
              </a:defRPr>
            </a:lvl1pPr>
          </a:lstStyle>
          <a:p>
            <a:pPr>
              <a:defRPr/>
            </a:pPr>
            <a:fld id="{54DBCCBE-B405-470F-91E8-47E5DCB8542E}" type="slidenum">
              <a:rPr lang="en-US"/>
              <a:pPr>
                <a:defRPr/>
              </a:pPr>
              <a:t>‹#›</a:t>
            </a:fld>
            <a:endParaRPr lang="en-US"/>
          </a:p>
        </p:txBody>
      </p:sp>
    </p:spTree>
    <p:extLst>
      <p:ext uri="{BB962C8B-B14F-4D97-AF65-F5344CB8AC3E}">
        <p14:creationId xmlns:p14="http://schemas.microsoft.com/office/powerpoint/2010/main" val="317970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653"/>
          </a:xfrm>
          <a:prstGeom prst="rect">
            <a:avLst/>
          </a:prstGeom>
        </p:spPr>
        <p:txBody>
          <a:bodyPr vert="horz" lIns="90242" tIns="45121" rIns="90242" bIns="45121"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15373" y="0"/>
            <a:ext cx="2918831" cy="493653"/>
          </a:xfrm>
          <a:prstGeom prst="rect">
            <a:avLst/>
          </a:prstGeom>
        </p:spPr>
        <p:txBody>
          <a:bodyPr vert="horz" lIns="90242" tIns="45121" rIns="90242" bIns="45121" rtlCol="0"/>
          <a:lstStyle>
            <a:lvl1pPr algn="r" fontAlgn="auto">
              <a:spcBef>
                <a:spcPts val="0"/>
              </a:spcBef>
              <a:spcAft>
                <a:spcPts val="0"/>
              </a:spcAft>
              <a:defRPr sz="1200">
                <a:latin typeface="+mn-lt"/>
                <a:cs typeface="+mn-cs"/>
              </a:defRPr>
            </a:lvl1pPr>
          </a:lstStyle>
          <a:p>
            <a:pPr>
              <a:defRPr/>
            </a:pPr>
            <a:fld id="{5A28700D-85EA-458F-BF5A-188B0A4A1629}" type="datetimeFigureOut">
              <a:rPr lang="en-US"/>
              <a:pPr>
                <a:defRPr/>
              </a:pPr>
              <a:t>2/20/24</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0242" tIns="45121" rIns="90242" bIns="45121" rtlCol="0" anchor="ctr"/>
          <a:lstStyle/>
          <a:p>
            <a:pPr lvl="0"/>
            <a:endParaRPr lang="en-US" noProof="0"/>
          </a:p>
        </p:txBody>
      </p:sp>
      <p:sp>
        <p:nvSpPr>
          <p:cNvPr id="5" name="Notes Placeholder 4"/>
          <p:cNvSpPr>
            <a:spLocks noGrp="1"/>
          </p:cNvSpPr>
          <p:nvPr>
            <p:ph type="body" sz="quarter" idx="3"/>
          </p:nvPr>
        </p:nvSpPr>
        <p:spPr>
          <a:xfrm>
            <a:off x="673577" y="4687176"/>
            <a:ext cx="5388610" cy="4439505"/>
          </a:xfrm>
          <a:prstGeom prst="rect">
            <a:avLst/>
          </a:prstGeom>
        </p:spPr>
        <p:txBody>
          <a:bodyPr vert="horz" lIns="90242" tIns="45121" rIns="90242" bIns="4512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370975"/>
            <a:ext cx="2918831" cy="493653"/>
          </a:xfrm>
          <a:prstGeom prst="rect">
            <a:avLst/>
          </a:prstGeom>
        </p:spPr>
        <p:txBody>
          <a:bodyPr vert="horz" lIns="90242" tIns="45121" rIns="90242" bIns="45121"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15373" y="9370975"/>
            <a:ext cx="2918831" cy="493653"/>
          </a:xfrm>
          <a:prstGeom prst="rect">
            <a:avLst/>
          </a:prstGeom>
        </p:spPr>
        <p:txBody>
          <a:bodyPr vert="horz" lIns="90242" tIns="45121" rIns="90242" bIns="45121" rtlCol="0" anchor="b"/>
          <a:lstStyle>
            <a:lvl1pPr algn="r" fontAlgn="auto">
              <a:spcBef>
                <a:spcPts val="0"/>
              </a:spcBef>
              <a:spcAft>
                <a:spcPts val="0"/>
              </a:spcAft>
              <a:defRPr sz="1200">
                <a:latin typeface="+mn-lt"/>
                <a:cs typeface="+mn-cs"/>
              </a:defRPr>
            </a:lvl1pPr>
          </a:lstStyle>
          <a:p>
            <a:pPr>
              <a:defRPr/>
            </a:pPr>
            <a:fld id="{73C27B25-3E0B-4BF2-AE7C-82B95D1F25A1}" type="slidenum">
              <a:rPr lang="en-US"/>
              <a:pPr>
                <a:defRPr/>
              </a:pPr>
              <a:t>‹#›</a:t>
            </a:fld>
            <a:endParaRPr lang="en-US"/>
          </a:p>
        </p:txBody>
      </p:sp>
    </p:spTree>
    <p:extLst>
      <p:ext uri="{BB962C8B-B14F-4D97-AF65-F5344CB8AC3E}">
        <p14:creationId xmlns:p14="http://schemas.microsoft.com/office/powerpoint/2010/main" val="3929680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a:t>
            </a:fld>
            <a:endParaRPr lang="en-US"/>
          </a:p>
        </p:txBody>
      </p:sp>
    </p:spTree>
    <p:extLst>
      <p:ext uri="{BB962C8B-B14F-4D97-AF65-F5344CB8AC3E}">
        <p14:creationId xmlns:p14="http://schemas.microsoft.com/office/powerpoint/2010/main" val="396274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lnSpc>
                <a:spcPct val="90000"/>
              </a:lnSpc>
              <a:buFontTx/>
              <a:buNone/>
            </a:pPr>
            <a:endParaRPr lang="en-US" altLang="en-US" sz="1100" dirty="0"/>
          </a:p>
        </p:txBody>
      </p:sp>
    </p:spTree>
    <p:extLst>
      <p:ext uri="{BB962C8B-B14F-4D97-AF65-F5344CB8AC3E}">
        <p14:creationId xmlns:p14="http://schemas.microsoft.com/office/powerpoint/2010/main" val="182381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en-US" altLang="en-US" b="0" i="0" baseline="0" dirty="0"/>
          </a:p>
        </p:txBody>
      </p:sp>
    </p:spTree>
    <p:extLst>
      <p:ext uri="{BB962C8B-B14F-4D97-AF65-F5344CB8AC3E}">
        <p14:creationId xmlns:p14="http://schemas.microsoft.com/office/powerpoint/2010/main" val="119974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6811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p>
        </p:txBody>
      </p:sp>
    </p:spTree>
    <p:extLst>
      <p:ext uri="{BB962C8B-B14F-4D97-AF65-F5344CB8AC3E}">
        <p14:creationId xmlns:p14="http://schemas.microsoft.com/office/powerpoint/2010/main" val="274515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ja-JP"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17</a:t>
            </a:fld>
            <a:endParaRPr lang="en-US"/>
          </a:p>
        </p:txBody>
      </p:sp>
    </p:spTree>
    <p:extLst>
      <p:ext uri="{BB962C8B-B14F-4D97-AF65-F5344CB8AC3E}">
        <p14:creationId xmlns:p14="http://schemas.microsoft.com/office/powerpoint/2010/main" val="3717231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18</a:t>
            </a:fld>
            <a:endParaRPr lang="en-US"/>
          </a:p>
        </p:txBody>
      </p:sp>
    </p:spTree>
    <p:extLst>
      <p:ext uri="{BB962C8B-B14F-4D97-AF65-F5344CB8AC3E}">
        <p14:creationId xmlns:p14="http://schemas.microsoft.com/office/powerpoint/2010/main" val="74836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endParaRPr lang="en-US" altLang="en-US" baseline="0" dirty="0"/>
          </a:p>
        </p:txBody>
      </p:sp>
    </p:spTree>
    <p:extLst>
      <p:ext uri="{BB962C8B-B14F-4D97-AF65-F5344CB8AC3E}">
        <p14:creationId xmlns:p14="http://schemas.microsoft.com/office/powerpoint/2010/main" val="146711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20</a:t>
            </a:fld>
            <a:endParaRPr lang="en-US"/>
          </a:p>
        </p:txBody>
      </p:sp>
    </p:spTree>
    <p:extLst>
      <p:ext uri="{BB962C8B-B14F-4D97-AF65-F5344CB8AC3E}">
        <p14:creationId xmlns:p14="http://schemas.microsoft.com/office/powerpoint/2010/main" val="2392691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22</a:t>
            </a:fld>
            <a:endParaRPr lang="en-US"/>
          </a:p>
        </p:txBody>
      </p:sp>
    </p:spTree>
    <p:extLst>
      <p:ext uri="{BB962C8B-B14F-4D97-AF65-F5344CB8AC3E}">
        <p14:creationId xmlns:p14="http://schemas.microsoft.com/office/powerpoint/2010/main" val="2174032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5"/>
          </p:nvPr>
        </p:nvSpPr>
        <p:spPr/>
        <p:txBody>
          <a:bodyPr/>
          <a:lstStyle/>
          <a:p>
            <a:fld id="{41CC0E40-2CCA-40EF-A732-8CA237C70DBA}" type="slidenum">
              <a:rPr lang="en-US" smtClean="0"/>
              <a:t>23</a:t>
            </a:fld>
            <a:endParaRPr lang="en-US"/>
          </a:p>
        </p:txBody>
      </p:sp>
    </p:spTree>
    <p:extLst>
      <p:ext uri="{BB962C8B-B14F-4D97-AF65-F5344CB8AC3E}">
        <p14:creationId xmlns:p14="http://schemas.microsoft.com/office/powerpoint/2010/main" val="178710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25467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2142421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5"/>
          </p:nvPr>
        </p:nvSpPr>
        <p:spPr/>
        <p:txBody>
          <a:bodyPr/>
          <a:lstStyle/>
          <a:p>
            <a:fld id="{41CC0E40-2CCA-40EF-A732-8CA237C70DBA}" type="slidenum">
              <a:rPr lang="en-US" smtClean="0"/>
              <a:t>28</a:t>
            </a:fld>
            <a:endParaRPr lang="en-US"/>
          </a:p>
        </p:txBody>
      </p:sp>
    </p:spTree>
    <p:extLst>
      <p:ext uri="{BB962C8B-B14F-4D97-AF65-F5344CB8AC3E}">
        <p14:creationId xmlns:p14="http://schemas.microsoft.com/office/powerpoint/2010/main" val="271495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charset="0"/>
              <a:buNone/>
            </a:pPr>
            <a:endParaRPr lang="en-US" sz="1200" dirty="0"/>
          </a:p>
        </p:txBody>
      </p:sp>
      <p:sp>
        <p:nvSpPr>
          <p:cNvPr id="4" name="Slide Number Placeholder 3"/>
          <p:cNvSpPr>
            <a:spLocks noGrp="1"/>
          </p:cNvSpPr>
          <p:nvPr>
            <p:ph type="sldNum" sz="quarter" idx="5"/>
          </p:nvPr>
        </p:nvSpPr>
        <p:spPr/>
        <p:txBody>
          <a:bodyPr/>
          <a:lstStyle/>
          <a:p>
            <a:fld id="{41CC0E40-2CCA-40EF-A732-8CA237C70DBA}" type="slidenum">
              <a:rPr lang="en-US" smtClean="0"/>
              <a:t>29</a:t>
            </a:fld>
            <a:endParaRPr lang="en-US"/>
          </a:p>
        </p:txBody>
      </p:sp>
    </p:spTree>
    <p:extLst>
      <p:ext uri="{BB962C8B-B14F-4D97-AF65-F5344CB8AC3E}">
        <p14:creationId xmlns:p14="http://schemas.microsoft.com/office/powerpoint/2010/main" val="1136582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charset="0"/>
              <a:buNone/>
            </a:pPr>
            <a:endParaRPr lang="en-US" sz="1200" dirty="0"/>
          </a:p>
        </p:txBody>
      </p:sp>
      <p:sp>
        <p:nvSpPr>
          <p:cNvPr id="4" name="Slide Number Placeholder 3"/>
          <p:cNvSpPr>
            <a:spLocks noGrp="1"/>
          </p:cNvSpPr>
          <p:nvPr>
            <p:ph type="sldNum" sz="quarter" idx="5"/>
          </p:nvPr>
        </p:nvSpPr>
        <p:spPr/>
        <p:txBody>
          <a:bodyPr/>
          <a:lstStyle/>
          <a:p>
            <a:fld id="{41CC0E40-2CCA-40EF-A732-8CA237C70DBA}" type="slidenum">
              <a:rPr lang="en-US" smtClean="0"/>
              <a:t>30</a:t>
            </a:fld>
            <a:endParaRPr lang="en-US"/>
          </a:p>
        </p:txBody>
      </p:sp>
    </p:spTree>
    <p:extLst>
      <p:ext uri="{BB962C8B-B14F-4D97-AF65-F5344CB8AC3E}">
        <p14:creationId xmlns:p14="http://schemas.microsoft.com/office/powerpoint/2010/main" val="3351997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200" dirty="0"/>
          </a:p>
        </p:txBody>
      </p:sp>
    </p:spTree>
    <p:extLst>
      <p:ext uri="{BB962C8B-B14F-4D97-AF65-F5344CB8AC3E}">
        <p14:creationId xmlns:p14="http://schemas.microsoft.com/office/powerpoint/2010/main" val="105333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1169988" y="1220788"/>
            <a:ext cx="4395787" cy="3297237"/>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1200" dirty="0"/>
          </a:p>
        </p:txBody>
      </p:sp>
    </p:spTree>
    <p:extLst>
      <p:ext uri="{BB962C8B-B14F-4D97-AF65-F5344CB8AC3E}">
        <p14:creationId xmlns:p14="http://schemas.microsoft.com/office/powerpoint/2010/main" val="2167518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 typeface="Arial" charset="0"/>
              <a:buNone/>
              <a:tabLst/>
              <a:defRPr/>
            </a:pPr>
            <a:endParaRPr lang="en-US" altLang="ja-JP" baseline="0" dirty="0"/>
          </a:p>
        </p:txBody>
      </p:sp>
      <p:sp>
        <p:nvSpPr>
          <p:cNvPr id="4" name="Slide Number Placeholder 3"/>
          <p:cNvSpPr>
            <a:spLocks noGrp="1"/>
          </p:cNvSpPr>
          <p:nvPr>
            <p:ph type="sldNum" sz="quarter" idx="5"/>
          </p:nvPr>
        </p:nvSpPr>
        <p:spPr/>
        <p:txBody>
          <a:bodyPr/>
          <a:lstStyle/>
          <a:p>
            <a:fld id="{41CC0E40-2CCA-40EF-A732-8CA237C70DBA}" type="slidenum">
              <a:rPr lang="en-US" smtClean="0"/>
              <a:t>34</a:t>
            </a:fld>
            <a:endParaRPr lang="en-US"/>
          </a:p>
        </p:txBody>
      </p:sp>
    </p:spTree>
    <p:extLst>
      <p:ext uri="{BB962C8B-B14F-4D97-AF65-F5344CB8AC3E}">
        <p14:creationId xmlns:p14="http://schemas.microsoft.com/office/powerpoint/2010/main" val="3022475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ltLang="ja-JP" dirty="0"/>
          </a:p>
        </p:txBody>
      </p:sp>
      <p:sp>
        <p:nvSpPr>
          <p:cNvPr id="4" name="Slide Number Placeholder 3"/>
          <p:cNvSpPr>
            <a:spLocks noGrp="1"/>
          </p:cNvSpPr>
          <p:nvPr>
            <p:ph type="sldNum" sz="quarter" idx="5"/>
          </p:nvPr>
        </p:nvSpPr>
        <p:spPr/>
        <p:txBody>
          <a:bodyPr/>
          <a:lstStyle/>
          <a:p>
            <a:fld id="{41CC0E40-2CCA-40EF-A732-8CA237C70DBA}" type="slidenum">
              <a:rPr lang="en-US" smtClean="0"/>
              <a:t>35</a:t>
            </a:fld>
            <a:endParaRPr lang="en-US"/>
          </a:p>
        </p:txBody>
      </p:sp>
    </p:spTree>
    <p:extLst>
      <p:ext uri="{BB962C8B-B14F-4D97-AF65-F5344CB8AC3E}">
        <p14:creationId xmlns:p14="http://schemas.microsoft.com/office/powerpoint/2010/main" val="2366671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36</a:t>
            </a:fld>
            <a:endParaRPr lang="en-US"/>
          </a:p>
        </p:txBody>
      </p:sp>
    </p:spTree>
    <p:extLst>
      <p:ext uri="{BB962C8B-B14F-4D97-AF65-F5344CB8AC3E}">
        <p14:creationId xmlns:p14="http://schemas.microsoft.com/office/powerpoint/2010/main" val="2821432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37</a:t>
            </a:fld>
            <a:endParaRPr lang="en-US"/>
          </a:p>
        </p:txBody>
      </p:sp>
    </p:spTree>
    <p:extLst>
      <p:ext uri="{BB962C8B-B14F-4D97-AF65-F5344CB8AC3E}">
        <p14:creationId xmlns:p14="http://schemas.microsoft.com/office/powerpoint/2010/main" val="3362105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lt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3</a:t>
            </a:fld>
            <a:endParaRPr lang="en-US"/>
          </a:p>
        </p:txBody>
      </p:sp>
    </p:spTree>
    <p:extLst>
      <p:ext uri="{BB962C8B-B14F-4D97-AF65-F5344CB8AC3E}">
        <p14:creationId xmlns:p14="http://schemas.microsoft.com/office/powerpoint/2010/main" val="2118043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marL="0" indent="0">
              <a:buFont typeface="Arial" charset="0"/>
              <a:buNone/>
            </a:pPr>
            <a:endParaRPr lang="en-US" dirty="0"/>
          </a:p>
        </p:txBody>
      </p:sp>
    </p:spTree>
    <p:extLst>
      <p:ext uri="{BB962C8B-B14F-4D97-AF65-F5344CB8AC3E}">
        <p14:creationId xmlns:p14="http://schemas.microsoft.com/office/powerpoint/2010/main" val="1566208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5"/>
          </p:nvPr>
        </p:nvSpPr>
        <p:spPr/>
        <p:txBody>
          <a:bodyPr/>
          <a:lstStyle/>
          <a:p>
            <a:fld id="{41CC0E40-2CCA-40EF-A732-8CA237C70DBA}" type="slidenum">
              <a:rPr lang="en-US" smtClean="0"/>
              <a:t>39</a:t>
            </a:fld>
            <a:endParaRPr lang="en-US"/>
          </a:p>
        </p:txBody>
      </p:sp>
    </p:spTree>
    <p:extLst>
      <p:ext uri="{BB962C8B-B14F-4D97-AF65-F5344CB8AC3E}">
        <p14:creationId xmlns:p14="http://schemas.microsoft.com/office/powerpoint/2010/main" val="267105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834B11F-31F2-4CD9-BF56-DED505CECE3E}" type="slidenum">
              <a:rPr lang="en-US" altLang="en-US" smtClean="0"/>
              <a:pPr>
                <a:spcBef>
                  <a:spcPct val="0"/>
                </a:spcBef>
              </a:pPr>
              <a:t>40</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69204" indent="-169204">
              <a:buFont typeface="Arial" panose="020B0604020202020204" pitchFamily="34" charset="0"/>
              <a:buChar char="•"/>
            </a:pPr>
            <a:endParaRPr lang="en-US" altLang="en-US" dirty="0"/>
          </a:p>
        </p:txBody>
      </p:sp>
    </p:spTree>
    <p:extLst>
      <p:ext uri="{BB962C8B-B14F-4D97-AF65-F5344CB8AC3E}">
        <p14:creationId xmlns:p14="http://schemas.microsoft.com/office/powerpoint/2010/main" val="62755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p:txBody>
          <a:bodyPr/>
          <a:lstStyle/>
          <a:p>
            <a:pPr>
              <a:defRPr/>
            </a:pPr>
            <a:endParaRPr lang="en-US" i="1" dirty="0">
              <a:latin typeface="+mj-lt"/>
              <a:cs typeface="Arial" charset="0"/>
            </a:endParaRPr>
          </a:p>
        </p:txBody>
      </p:sp>
    </p:spTree>
    <p:extLst>
      <p:ext uri="{BB962C8B-B14F-4D97-AF65-F5344CB8AC3E}">
        <p14:creationId xmlns:p14="http://schemas.microsoft.com/office/powerpoint/2010/main" val="136626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6</a:t>
            </a:fld>
            <a:endParaRPr lang="en-US"/>
          </a:p>
        </p:txBody>
      </p:sp>
    </p:spTree>
    <p:extLst>
      <p:ext uri="{BB962C8B-B14F-4D97-AF65-F5344CB8AC3E}">
        <p14:creationId xmlns:p14="http://schemas.microsoft.com/office/powerpoint/2010/main" val="197469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ltLang="en-US" b="0" i="0" baseline="0"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7</a:t>
            </a:fld>
            <a:endParaRPr lang="en-US"/>
          </a:p>
        </p:txBody>
      </p:sp>
    </p:spTree>
    <p:extLst>
      <p:ext uri="{BB962C8B-B14F-4D97-AF65-F5344CB8AC3E}">
        <p14:creationId xmlns:p14="http://schemas.microsoft.com/office/powerpoint/2010/main" val="1643974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en-US" altLang="en-US" dirty="0"/>
          </a:p>
        </p:txBody>
      </p:sp>
    </p:spTree>
    <p:extLst>
      <p:ext uri="{BB962C8B-B14F-4D97-AF65-F5344CB8AC3E}">
        <p14:creationId xmlns:p14="http://schemas.microsoft.com/office/powerpoint/2010/main" val="114869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charset="0"/>
              <a:buChar char="•"/>
            </a:pPr>
            <a:endParaRPr lang="en-US" altLang="en-US" dirty="0"/>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10</a:t>
            </a:fld>
            <a:endParaRPr lang="en-US"/>
          </a:p>
        </p:txBody>
      </p:sp>
    </p:spTree>
    <p:extLst>
      <p:ext uri="{BB962C8B-B14F-4D97-AF65-F5344CB8AC3E}">
        <p14:creationId xmlns:p14="http://schemas.microsoft.com/office/powerpoint/2010/main" val="1230165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094DA1B-8E74-46B4-8EF9-24631B1D1034}"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5931CB-B099-40D9-86B5-AF8F4A8BEBAD}" type="slidenum">
              <a:rPr lang="en-US"/>
              <a:pPr>
                <a:defRPr/>
              </a:pPr>
              <a:t>‹#›</a:t>
            </a:fld>
            <a:endParaRPr lang="en-US"/>
          </a:p>
        </p:txBody>
      </p:sp>
    </p:spTree>
    <p:extLst>
      <p:ext uri="{BB962C8B-B14F-4D97-AF65-F5344CB8AC3E}">
        <p14:creationId xmlns:p14="http://schemas.microsoft.com/office/powerpoint/2010/main" val="873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AB08170-D43D-4E13-A386-A0E624266CC1}"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1095D3-69D9-4246-A12C-4ED881091E44}" type="slidenum">
              <a:rPr lang="en-US"/>
              <a:pPr>
                <a:defRPr/>
              </a:pPr>
              <a:t>‹#›</a:t>
            </a:fld>
            <a:endParaRPr lang="en-US"/>
          </a:p>
        </p:txBody>
      </p:sp>
    </p:spTree>
    <p:extLst>
      <p:ext uri="{BB962C8B-B14F-4D97-AF65-F5344CB8AC3E}">
        <p14:creationId xmlns:p14="http://schemas.microsoft.com/office/powerpoint/2010/main" val="315799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83A7748-8D76-4E39-83A8-B42ADB9D9FB0}"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A4758C-F7EA-4E74-B2D4-D9810226F08E}" type="slidenum">
              <a:rPr lang="en-US"/>
              <a:pPr>
                <a:defRPr/>
              </a:pPr>
              <a:t>‹#›</a:t>
            </a:fld>
            <a:endParaRPr lang="en-US"/>
          </a:p>
        </p:txBody>
      </p:sp>
    </p:spTree>
    <p:extLst>
      <p:ext uri="{BB962C8B-B14F-4D97-AF65-F5344CB8AC3E}">
        <p14:creationId xmlns:p14="http://schemas.microsoft.com/office/powerpoint/2010/main" val="248028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35013" y="573088"/>
            <a:ext cx="7885112" cy="5827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221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9144000" cy="0"/>
          </a:xfrm>
          <a:prstGeom prst="line">
            <a:avLst/>
          </a:prstGeom>
          <a:ln w="5715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066" y="-16933"/>
            <a:ext cx="82296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794685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6246887-7D12-40ED-8237-43D1BF03EE63}"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D6A8A7-5109-4035-A6F9-3284B529B11C}" type="slidenum">
              <a:rPr lang="en-US"/>
              <a:pPr>
                <a:defRPr/>
              </a:pPr>
              <a:t>‹#›</a:t>
            </a:fld>
            <a:endParaRPr lang="en-US"/>
          </a:p>
        </p:txBody>
      </p:sp>
    </p:spTree>
    <p:extLst>
      <p:ext uri="{BB962C8B-B14F-4D97-AF65-F5344CB8AC3E}">
        <p14:creationId xmlns:p14="http://schemas.microsoft.com/office/powerpoint/2010/main" val="6334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5F0B901-4B49-4563-B3DC-3B8DFF153119}"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1BE20D-591F-4CB0-A4D9-A75F6C01CC88}" type="slidenum">
              <a:rPr lang="en-US"/>
              <a:pPr>
                <a:defRPr/>
              </a:pPr>
              <a:t>‹#›</a:t>
            </a:fld>
            <a:endParaRPr lang="en-US"/>
          </a:p>
        </p:txBody>
      </p:sp>
    </p:spTree>
    <p:extLst>
      <p:ext uri="{BB962C8B-B14F-4D97-AF65-F5344CB8AC3E}">
        <p14:creationId xmlns:p14="http://schemas.microsoft.com/office/powerpoint/2010/main" val="236694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97B2DBF-41AA-453C-8568-FBF23266405B}"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82F4F1-A40E-4290-8BB9-CEECA1D3CF4C}" type="slidenum">
              <a:rPr lang="en-US"/>
              <a:pPr>
                <a:defRPr/>
              </a:pPr>
              <a:t>‹#›</a:t>
            </a:fld>
            <a:endParaRPr lang="en-US"/>
          </a:p>
        </p:txBody>
      </p:sp>
    </p:spTree>
    <p:extLst>
      <p:ext uri="{BB962C8B-B14F-4D97-AF65-F5344CB8AC3E}">
        <p14:creationId xmlns:p14="http://schemas.microsoft.com/office/powerpoint/2010/main" val="73119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99B1E44-0A7A-4C12-8F7D-5C5352899968}" type="datetime1">
              <a:rPr lang="en-US" smtClean="0"/>
              <a:t>2/20/24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DD7E255-C131-4FE2-992A-9BBEC0407790}" type="slidenum">
              <a:rPr lang="en-US"/>
              <a:pPr>
                <a:defRPr/>
              </a:pPr>
              <a:t>‹#›</a:t>
            </a:fld>
            <a:endParaRPr lang="en-US"/>
          </a:p>
        </p:txBody>
      </p:sp>
    </p:spTree>
    <p:extLst>
      <p:ext uri="{BB962C8B-B14F-4D97-AF65-F5344CB8AC3E}">
        <p14:creationId xmlns:p14="http://schemas.microsoft.com/office/powerpoint/2010/main" val="343548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DF7CE9D-1B99-4F5F-9D15-925E5F88E1D3}" type="datetime1">
              <a:rPr lang="en-US" smtClean="0"/>
              <a:t>2/20/24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C3AF5E6-0365-43B1-B04D-098EBF24D87F}" type="slidenum">
              <a:rPr lang="en-US"/>
              <a:pPr>
                <a:defRPr/>
              </a:pPr>
              <a:t>‹#›</a:t>
            </a:fld>
            <a:endParaRPr lang="en-US"/>
          </a:p>
        </p:txBody>
      </p:sp>
    </p:spTree>
    <p:extLst>
      <p:ext uri="{BB962C8B-B14F-4D97-AF65-F5344CB8AC3E}">
        <p14:creationId xmlns:p14="http://schemas.microsoft.com/office/powerpoint/2010/main" val="2882193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D30948-0E69-4F72-A7C8-5AA80A7C5B4B}" type="datetime1">
              <a:rPr lang="en-US" smtClean="0"/>
              <a:t>2/20/24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EF4B71-A9BB-4321-A0B3-2CDC81B55AE1}" type="slidenum">
              <a:rPr lang="en-US"/>
              <a:pPr>
                <a:defRPr/>
              </a:pPr>
              <a:t>‹#›</a:t>
            </a:fld>
            <a:endParaRPr lang="en-US"/>
          </a:p>
        </p:txBody>
      </p:sp>
    </p:spTree>
    <p:extLst>
      <p:ext uri="{BB962C8B-B14F-4D97-AF65-F5344CB8AC3E}">
        <p14:creationId xmlns:p14="http://schemas.microsoft.com/office/powerpoint/2010/main" val="331845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0A793CE-2CE5-4619-AE7A-0A6685CEF6C7}"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C12FC5-05C1-47D0-96D3-E4B946693ADF}" type="slidenum">
              <a:rPr lang="en-US"/>
              <a:pPr>
                <a:defRPr/>
              </a:pPr>
              <a:t>‹#›</a:t>
            </a:fld>
            <a:endParaRPr lang="en-US"/>
          </a:p>
        </p:txBody>
      </p:sp>
    </p:spTree>
    <p:extLst>
      <p:ext uri="{BB962C8B-B14F-4D97-AF65-F5344CB8AC3E}">
        <p14:creationId xmlns:p14="http://schemas.microsoft.com/office/powerpoint/2010/main" val="148407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C762C05-57B0-4B72-9B11-7035827F8029}"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D0350D-12D1-48D6-860A-8D983120B73E}" type="slidenum">
              <a:rPr lang="en-US"/>
              <a:pPr>
                <a:defRPr/>
              </a:pPr>
              <a:t>‹#›</a:t>
            </a:fld>
            <a:endParaRPr lang="en-US"/>
          </a:p>
        </p:txBody>
      </p:sp>
    </p:spTree>
    <p:extLst>
      <p:ext uri="{BB962C8B-B14F-4D97-AF65-F5344CB8AC3E}">
        <p14:creationId xmlns:p14="http://schemas.microsoft.com/office/powerpoint/2010/main" val="136412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235419D3-7077-47F7-82C6-9BA99BA60CD4}" type="datetime1">
              <a:rPr lang="en-US" smtClean="0"/>
              <a:t>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8EED374-58EE-429C-BC59-E069A7FDD2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4" r:id="rId12"/>
    <p:sldLayoutId id="2147483805"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giphy.com/gifs/music-video-rihanna-work-inVvfuomoD31K"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23FB4BBE-3E59-4D61-8356-6AE894BF9BAE}"/>
              </a:ext>
            </a:extLst>
          </p:cNvPr>
          <p:cNvSpPr txBox="1">
            <a:spLocks/>
          </p:cNvSpPr>
          <p:nvPr/>
        </p:nvSpPr>
        <p:spPr bwMode="auto">
          <a:xfrm>
            <a:off x="1371600" y="5867078"/>
            <a:ext cx="6400800" cy="83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fontAlgn="auto" hangingPunct="1">
              <a:spcAft>
                <a:spcPts val="0"/>
              </a:spcAft>
              <a:buNone/>
              <a:defRPr/>
            </a:pPr>
            <a:r>
              <a:rPr lang="en-US" sz="2000" b="1" dirty="0"/>
              <a:t>Wayne Geerling</a:t>
            </a:r>
          </a:p>
          <a:p>
            <a:pPr marL="0" indent="0" algn="ctr" eaLnBrk="1" fontAlgn="auto" hangingPunct="1">
              <a:spcAft>
                <a:spcPts val="0"/>
              </a:spcAft>
              <a:buNone/>
              <a:defRPr/>
            </a:pPr>
            <a:r>
              <a:rPr lang="en-US" sz="2000" b="1" dirty="0"/>
              <a:t>University of Texas</a:t>
            </a:r>
          </a:p>
        </p:txBody>
      </p:sp>
      <p:sp>
        <p:nvSpPr>
          <p:cNvPr id="2" name="Slide Number Placeholder 1">
            <a:extLst>
              <a:ext uri="{FF2B5EF4-FFF2-40B4-BE49-F238E27FC236}">
                <a16:creationId xmlns:a16="http://schemas.microsoft.com/office/drawing/2014/main" id="{BE31CB43-795F-4D24-ABCF-15F81EAFA085}"/>
              </a:ext>
            </a:extLst>
          </p:cNvPr>
          <p:cNvSpPr>
            <a:spLocks noGrp="1"/>
          </p:cNvSpPr>
          <p:nvPr>
            <p:ph type="sldNum" sz="quarter" idx="12"/>
          </p:nvPr>
        </p:nvSpPr>
        <p:spPr/>
        <p:txBody>
          <a:bodyPr/>
          <a:lstStyle/>
          <a:p>
            <a:pPr>
              <a:defRPr/>
            </a:pPr>
            <a:fld id="{34D6A8A7-5109-4035-A6F9-3284B529B11C}" type="slidenum">
              <a:rPr lang="en-US" smtClean="0"/>
              <a:pPr>
                <a:defRPr/>
              </a:pPr>
              <a:t>1</a:t>
            </a:fld>
            <a:endParaRPr lang="en-US"/>
          </a:p>
        </p:txBody>
      </p:sp>
      <p:sp>
        <p:nvSpPr>
          <p:cNvPr id="5" name="Title 4">
            <a:extLst>
              <a:ext uri="{FF2B5EF4-FFF2-40B4-BE49-F238E27FC236}">
                <a16:creationId xmlns:a16="http://schemas.microsoft.com/office/drawing/2014/main" id="{24421C76-D2BF-424F-83FA-9B67A78AA0DF}"/>
              </a:ext>
            </a:extLst>
          </p:cNvPr>
          <p:cNvSpPr>
            <a:spLocks noGrp="1"/>
          </p:cNvSpPr>
          <p:nvPr>
            <p:ph type="title"/>
          </p:nvPr>
        </p:nvSpPr>
        <p:spPr>
          <a:xfrm>
            <a:off x="457200" y="228600"/>
            <a:ext cx="8229600" cy="1143000"/>
          </a:xfrm>
        </p:spPr>
        <p:txBody>
          <a:bodyPr/>
          <a:lstStyle/>
          <a:p>
            <a:r>
              <a:rPr lang="en-AU" b="1" dirty="0"/>
              <a:t>Chapter 12: Growth Theory</a:t>
            </a:r>
          </a:p>
        </p:txBody>
      </p:sp>
      <p:pic>
        <p:nvPicPr>
          <p:cNvPr id="7" name="Picture 1">
            <a:extLst>
              <a:ext uri="{FF2B5EF4-FFF2-40B4-BE49-F238E27FC236}">
                <a16:creationId xmlns:a16="http://schemas.microsoft.com/office/drawing/2014/main" id="{55574302-7A21-4384-A9F2-0262029D63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6979873"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24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Content Placeholder 1"/>
          <p:cNvSpPr>
            <a:spLocks noGrp="1"/>
          </p:cNvSpPr>
          <p:nvPr>
            <p:ph/>
          </p:nvPr>
        </p:nvSpPr>
        <p:spPr>
          <a:xfrm>
            <a:off x="152400" y="228600"/>
            <a:ext cx="8839199" cy="990600"/>
          </a:xfrm>
        </p:spPr>
        <p:txBody>
          <a:bodyPr/>
          <a:lstStyle/>
          <a:p>
            <a:pPr algn="ctr" eaLnBrk="1" hangingPunct="1">
              <a:buFont typeface="Arial" panose="020B0604020202020204" pitchFamily="34" charset="0"/>
              <a:buNone/>
            </a:pPr>
            <a:r>
              <a:rPr lang="en-US" altLang="en-US" sz="4000" b="1" dirty="0">
                <a:latin typeface="+mj-lt"/>
              </a:rPr>
              <a:t>Diminishing Returns on Our Interstates</a:t>
            </a:r>
          </a:p>
        </p:txBody>
      </p:sp>
      <p:pic>
        <p:nvPicPr>
          <p:cNvPr id="46082" name="Picture 309"/>
          <p:cNvPicPr>
            <a:picLocks noChangeAspect="1"/>
          </p:cNvPicPr>
          <p:nvPr/>
        </p:nvPicPr>
        <p:blipFill>
          <a:blip r:embed="rId3">
            <a:extLst>
              <a:ext uri="{28A0092B-C50C-407E-A947-70E740481C1C}">
                <a14:useLocalDpi xmlns:a14="http://schemas.microsoft.com/office/drawing/2010/main" val="0"/>
              </a:ext>
            </a:extLst>
          </a:blip>
          <a:srcRect l="1540" t="7928" r="1105" b="1781"/>
          <a:stretch>
            <a:fillRect/>
          </a:stretch>
        </p:blipFill>
        <p:spPr bwMode="auto">
          <a:xfrm>
            <a:off x="377825" y="1371600"/>
            <a:ext cx="827722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499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itle 5"/>
          <p:cNvSpPr>
            <a:spLocks noGrp="1"/>
          </p:cNvSpPr>
          <p:nvPr>
            <p:ph type="title"/>
          </p:nvPr>
        </p:nvSpPr>
        <p:spPr>
          <a:xfrm>
            <a:off x="457200" y="274638"/>
            <a:ext cx="8229600" cy="891295"/>
          </a:xfrm>
        </p:spPr>
        <p:txBody>
          <a:bodyPr/>
          <a:lstStyle/>
          <a:p>
            <a:r>
              <a:rPr lang="en-US" altLang="en-US" sz="4000" b="1" dirty="0"/>
              <a:t>Aggregate Production Function</a:t>
            </a:r>
          </a:p>
        </p:txBody>
      </p:sp>
      <p:pic>
        <p:nvPicPr>
          <p:cNvPr id="16" name="Picture 15">
            <a:extLst>
              <a:ext uri="{FF2B5EF4-FFF2-40B4-BE49-F238E27FC236}">
                <a16:creationId xmlns:a16="http://schemas.microsoft.com/office/drawing/2014/main" id="{7FAB321F-6821-714C-B45C-1BBF29AFF5C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98029" y="2543268"/>
            <a:ext cx="2228850" cy="1638300"/>
          </a:xfrm>
          <a:prstGeom prst="rect">
            <a:avLst/>
          </a:prstGeom>
        </p:spPr>
      </p:pic>
      <p:pic>
        <p:nvPicPr>
          <p:cNvPr id="10" name="Picture 9">
            <a:extLst>
              <a:ext uri="{FF2B5EF4-FFF2-40B4-BE49-F238E27FC236}">
                <a16:creationId xmlns:a16="http://schemas.microsoft.com/office/drawing/2014/main" id="{CD6932AB-D681-6848-90A5-50375EB0453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46192" y="2644067"/>
            <a:ext cx="1638300" cy="3048000"/>
          </a:xfrm>
          <a:prstGeom prst="rect">
            <a:avLst/>
          </a:prstGeom>
        </p:spPr>
      </p:pic>
      <p:pic>
        <p:nvPicPr>
          <p:cNvPr id="6" name="Picture 5" descr="A line graph titled The Aggregate Production Function with K (capital) on the x axis ranging from K 1 to K 4 and Y (real Gross Domestic Product) on the y axis ranging from Y 1 to Y 4. As K increases, Y increases steadily as well; initially the increase is steep. As K reaches K3 and Y reaches Y3, the line begins to curve and flatten gradually.">
            <a:extLst>
              <a:ext uri="{FF2B5EF4-FFF2-40B4-BE49-F238E27FC236}">
                <a16:creationId xmlns:a16="http://schemas.microsoft.com/office/drawing/2014/main" id="{64441EBB-650A-984A-8E63-519C884DD58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33650" y="2005244"/>
            <a:ext cx="4076700" cy="3886200"/>
          </a:xfrm>
          <a:prstGeom prst="rect">
            <a:avLst/>
          </a:prstGeom>
        </p:spPr>
      </p:pic>
      <p:pic>
        <p:nvPicPr>
          <p:cNvPr id="8" name="Picture 7">
            <a:extLst>
              <a:ext uri="{FF2B5EF4-FFF2-40B4-BE49-F238E27FC236}">
                <a16:creationId xmlns:a16="http://schemas.microsoft.com/office/drawing/2014/main" id="{4AB116F0-0889-374D-819C-CB0E187F66A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6600" y="2502532"/>
            <a:ext cx="2590800" cy="2771775"/>
          </a:xfrm>
          <a:prstGeom prst="rect">
            <a:avLst/>
          </a:prstGeom>
        </p:spPr>
      </p:pic>
      <p:pic>
        <p:nvPicPr>
          <p:cNvPr id="14" name="Picture 13">
            <a:extLst>
              <a:ext uri="{FF2B5EF4-FFF2-40B4-BE49-F238E27FC236}">
                <a16:creationId xmlns:a16="http://schemas.microsoft.com/office/drawing/2014/main" id="{A1FA9E82-30AE-3847-8F30-3901B6876D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7171" y="5785975"/>
            <a:ext cx="1343025" cy="66675"/>
          </a:xfrm>
          <a:prstGeom prst="rect">
            <a:avLst/>
          </a:prstGeom>
        </p:spPr>
      </p:pic>
      <p:pic>
        <p:nvPicPr>
          <p:cNvPr id="18" name="Picture 17">
            <a:extLst>
              <a:ext uri="{FF2B5EF4-FFF2-40B4-BE49-F238E27FC236}">
                <a16:creationId xmlns:a16="http://schemas.microsoft.com/office/drawing/2014/main" id="{10E0B06D-7099-A647-8964-916D987DCF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8786" y="2731872"/>
            <a:ext cx="57150" cy="1247775"/>
          </a:xfrm>
          <a:prstGeom prst="rect">
            <a:avLst/>
          </a:prstGeom>
        </p:spPr>
      </p:pic>
      <p:sp>
        <p:nvSpPr>
          <p:cNvPr id="2" name="Slide Number Placeholder 1">
            <a:extLst>
              <a:ext uri="{FF2B5EF4-FFF2-40B4-BE49-F238E27FC236}">
                <a16:creationId xmlns:a16="http://schemas.microsoft.com/office/drawing/2014/main" id="{D22ACA88-FA2F-474A-87F7-51C2B23EED92}"/>
              </a:ext>
            </a:extLst>
          </p:cNvPr>
          <p:cNvSpPr>
            <a:spLocks noGrp="1"/>
          </p:cNvSpPr>
          <p:nvPr>
            <p:ph type="sldNum" sz="quarter" idx="12"/>
          </p:nvPr>
        </p:nvSpPr>
        <p:spPr/>
        <p:txBody>
          <a:bodyPr/>
          <a:lstStyle/>
          <a:p>
            <a:pPr>
              <a:defRPr/>
            </a:pPr>
            <a:fld id="{34D6A8A7-5109-4035-A6F9-3284B529B11C}" type="slidenum">
              <a:rPr lang="en-US" smtClean="0"/>
              <a:pPr>
                <a:defRPr/>
              </a:pPr>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0"/>
          <p:cNvSpPr>
            <a:spLocks noGrp="1"/>
          </p:cNvSpPr>
          <p:nvPr>
            <p:ph type="title"/>
          </p:nvPr>
        </p:nvSpPr>
        <p:spPr>
          <a:xfrm>
            <a:off x="228600" y="274638"/>
            <a:ext cx="8763000" cy="944562"/>
          </a:xfrm>
        </p:spPr>
        <p:txBody>
          <a:bodyPr/>
          <a:lstStyle/>
          <a:p>
            <a:r>
              <a:rPr lang="en-US" altLang="en-US" sz="4000" b="1" dirty="0"/>
              <a:t>Changes in Resources: Natural Disasters</a:t>
            </a:r>
          </a:p>
        </p:txBody>
      </p:sp>
      <p:pic>
        <p:nvPicPr>
          <p:cNvPr id="43010" name="Picture 2" descr="A line graph with K (capital) on the x axis and Y (real Gross Domestic Product) on the y axis. The line is steep initially then flattens out to a gradual curve near the top of the graph. Arrows indicate a shift from K1 to K2 and from Y1 to Y2 as a decrease on the 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371" y="1949844"/>
            <a:ext cx="4451543" cy="37951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EB50577-FC30-49DE-98BC-92EF06010ACF}"/>
              </a:ext>
            </a:extLst>
          </p:cNvPr>
          <p:cNvSpPr>
            <a:spLocks noGrp="1"/>
          </p:cNvSpPr>
          <p:nvPr>
            <p:ph type="sldNum" sz="quarter" idx="12"/>
          </p:nvPr>
        </p:nvSpPr>
        <p:spPr/>
        <p:txBody>
          <a:bodyPr/>
          <a:lstStyle/>
          <a:p>
            <a:pPr>
              <a:defRPr/>
            </a:pPr>
            <a:fld id="{34D6A8A7-5109-4035-A6F9-3284B529B11C}"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8764-2E81-49A4-BA39-4B42472FC5A5}"/>
              </a:ext>
            </a:extLst>
          </p:cNvPr>
          <p:cNvSpPr>
            <a:spLocks noGrp="1"/>
          </p:cNvSpPr>
          <p:nvPr>
            <p:ph type="title"/>
          </p:nvPr>
        </p:nvSpPr>
        <p:spPr>
          <a:xfrm>
            <a:off x="457200" y="274638"/>
            <a:ext cx="8229600" cy="868362"/>
          </a:xfrm>
        </p:spPr>
        <p:txBody>
          <a:bodyPr/>
          <a:lstStyle/>
          <a:p>
            <a:r>
              <a:rPr lang="en-AU" sz="4000" b="1" dirty="0"/>
              <a:t>Implications of Solow I</a:t>
            </a:r>
          </a:p>
        </p:txBody>
      </p:sp>
      <p:sp>
        <p:nvSpPr>
          <p:cNvPr id="3" name="Content Placeholder 2">
            <a:extLst>
              <a:ext uri="{FF2B5EF4-FFF2-40B4-BE49-F238E27FC236}">
                <a16:creationId xmlns:a16="http://schemas.microsoft.com/office/drawing/2014/main" id="{B79E95A0-EE4A-44D0-9714-A9A9D2A1BAFD}"/>
              </a:ext>
            </a:extLst>
          </p:cNvPr>
          <p:cNvSpPr>
            <a:spLocks noGrp="1"/>
          </p:cNvSpPr>
          <p:nvPr>
            <p:ph idx="1"/>
          </p:nvPr>
        </p:nvSpPr>
        <p:spPr>
          <a:xfrm>
            <a:off x="457200" y="1447800"/>
            <a:ext cx="8229600" cy="4525963"/>
          </a:xfrm>
        </p:spPr>
        <p:txBody>
          <a:bodyPr/>
          <a:lstStyle/>
          <a:p>
            <a:r>
              <a:rPr lang="en-AU" dirty="0">
                <a:latin typeface="Times New Roman" panose="02020603050405020304" pitchFamily="18" charset="0"/>
                <a:cs typeface="Times New Roman" panose="02020603050405020304" pitchFamily="18" charset="0"/>
              </a:rPr>
              <a:t>There are 2 key implications from the Solow I model:</a:t>
            </a:r>
          </a:p>
          <a:p>
            <a:r>
              <a:rPr lang="en-AU" dirty="0">
                <a:latin typeface="Times New Roman" panose="02020603050405020304" pitchFamily="18" charset="0"/>
                <a:cs typeface="Times New Roman" panose="02020603050405020304" pitchFamily="18" charset="0"/>
              </a:rPr>
              <a:t>1. Steady state</a:t>
            </a:r>
          </a:p>
          <a:p>
            <a:r>
              <a:rPr lang="en-AU" dirty="0">
                <a:latin typeface="Times New Roman" panose="02020603050405020304" pitchFamily="18" charset="0"/>
                <a:cs typeface="Times New Roman" panose="02020603050405020304" pitchFamily="18" charset="0"/>
              </a:rPr>
              <a:t>2. Convergence</a:t>
            </a:r>
          </a:p>
        </p:txBody>
      </p:sp>
      <p:pic>
        <p:nvPicPr>
          <p:cNvPr id="4" name="Picture Placeholder 4" descr="An airplane soars above clouds in the sky.">
            <a:extLst>
              <a:ext uri="{FF2B5EF4-FFF2-40B4-BE49-F238E27FC236}">
                <a16:creationId xmlns:a16="http://schemas.microsoft.com/office/drawing/2014/main" id="{C668C8D1-0233-48B4-A2F8-68C8F73B8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810000" y="2590800"/>
            <a:ext cx="4555940" cy="218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5500CEBE-BB57-40CB-B0EB-EA7B33ECF61D}"/>
              </a:ext>
            </a:extLst>
          </p:cNvPr>
          <p:cNvSpPr>
            <a:spLocks noGrp="1"/>
          </p:cNvSpPr>
          <p:nvPr>
            <p:ph type="sldNum" sz="quarter" idx="12"/>
          </p:nvPr>
        </p:nvSpPr>
        <p:spPr/>
        <p:txBody>
          <a:bodyPr/>
          <a:lstStyle/>
          <a:p>
            <a:pPr>
              <a:defRPr/>
            </a:pPr>
            <a:fld id="{34D6A8A7-5109-4035-A6F9-3284B529B11C}" type="slidenum">
              <a:rPr lang="en-US" smtClean="0"/>
              <a:pPr>
                <a:defRPr/>
              </a:pPr>
              <a:t>13</a:t>
            </a:fld>
            <a:endParaRPr lang="en-US"/>
          </a:p>
        </p:txBody>
      </p:sp>
    </p:spTree>
    <p:extLst>
      <p:ext uri="{BB962C8B-B14F-4D97-AF65-F5344CB8AC3E}">
        <p14:creationId xmlns:p14="http://schemas.microsoft.com/office/powerpoint/2010/main" val="3039604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B49F-2BB7-44AF-84A9-6B4EC543F9E7}"/>
              </a:ext>
            </a:extLst>
          </p:cNvPr>
          <p:cNvSpPr>
            <a:spLocks noGrp="1"/>
          </p:cNvSpPr>
          <p:nvPr>
            <p:ph type="title"/>
          </p:nvPr>
        </p:nvSpPr>
        <p:spPr>
          <a:xfrm>
            <a:off x="457200" y="274638"/>
            <a:ext cx="8229600" cy="868362"/>
          </a:xfrm>
        </p:spPr>
        <p:txBody>
          <a:bodyPr/>
          <a:lstStyle/>
          <a:p>
            <a:r>
              <a:rPr lang="en-AU" sz="4000" b="1" dirty="0"/>
              <a:t>Steady State</a:t>
            </a:r>
          </a:p>
        </p:txBody>
      </p:sp>
      <p:sp>
        <p:nvSpPr>
          <p:cNvPr id="3" name="Content Placeholder 2">
            <a:extLst>
              <a:ext uri="{FF2B5EF4-FFF2-40B4-BE49-F238E27FC236}">
                <a16:creationId xmlns:a16="http://schemas.microsoft.com/office/drawing/2014/main" id="{4006C8A2-EC5C-43BE-94DE-D71530F0F05B}"/>
              </a:ext>
            </a:extLst>
          </p:cNvPr>
          <p:cNvSpPr>
            <a:spLocks noGrp="1"/>
          </p:cNvSpPr>
          <p:nvPr>
            <p:ph idx="1"/>
          </p:nvPr>
        </p:nvSpPr>
        <p:spPr>
          <a:xfrm>
            <a:off x="457200" y="1447800"/>
            <a:ext cx="8229600" cy="4678363"/>
          </a:xfrm>
        </p:spPr>
        <p:txBody>
          <a:bodyPr/>
          <a:lstStyle/>
          <a:p>
            <a:r>
              <a:rPr lang="en-US" dirty="0">
                <a:latin typeface="Times New Roman" panose="02020603050405020304" pitchFamily="18" charset="0"/>
                <a:cs typeface="Times New Roman" panose="02020603050405020304" pitchFamily="18" charset="0"/>
              </a:rPr>
              <a:t>The condition of a macroeconomy when there is no new</a:t>
            </a:r>
          </a:p>
          <a:p>
            <a:r>
              <a:rPr lang="en-US" dirty="0">
                <a:latin typeface="Times New Roman" panose="02020603050405020304" pitchFamily="18" charset="0"/>
                <a:cs typeface="Times New Roman" panose="02020603050405020304" pitchFamily="18" charset="0"/>
              </a:rPr>
              <a:t>There is no change in                   or                  		at this point.</a:t>
            </a:r>
          </a:p>
          <a:p>
            <a:r>
              <a:rPr lang="en-US" dirty="0">
                <a:latin typeface="Times New Roman" panose="02020603050405020304" pitchFamily="18" charset="0"/>
                <a:cs typeface="Times New Roman" panose="02020603050405020304" pitchFamily="18" charset="0"/>
              </a:rPr>
              <a:t>As MPK decreases, there will be a point where the cost of investment &gt; gains of investment so there will no longer be an incentive to           the capital stock.</a:t>
            </a:r>
          </a:p>
        </p:txBody>
      </p:sp>
      <p:sp>
        <p:nvSpPr>
          <p:cNvPr id="4" name="Slide Number Placeholder 3">
            <a:extLst>
              <a:ext uri="{FF2B5EF4-FFF2-40B4-BE49-F238E27FC236}">
                <a16:creationId xmlns:a16="http://schemas.microsoft.com/office/drawing/2014/main" id="{B227ACDC-13A4-41A9-8BFC-CCAE67848333}"/>
              </a:ext>
            </a:extLst>
          </p:cNvPr>
          <p:cNvSpPr>
            <a:spLocks noGrp="1"/>
          </p:cNvSpPr>
          <p:nvPr>
            <p:ph type="sldNum" sz="quarter" idx="12"/>
          </p:nvPr>
        </p:nvSpPr>
        <p:spPr/>
        <p:txBody>
          <a:bodyPr/>
          <a:lstStyle/>
          <a:p>
            <a:pPr>
              <a:defRPr/>
            </a:pPr>
            <a:fld id="{34D6A8A7-5109-4035-A6F9-3284B529B11C}" type="slidenum">
              <a:rPr lang="en-US" smtClean="0"/>
              <a:pPr>
                <a:defRPr/>
              </a:pPr>
              <a:t>14</a:t>
            </a:fld>
            <a:endParaRPr lang="en-US"/>
          </a:p>
        </p:txBody>
      </p:sp>
    </p:spTree>
    <p:extLst>
      <p:ext uri="{BB962C8B-B14F-4D97-AF65-F5344CB8AC3E}">
        <p14:creationId xmlns:p14="http://schemas.microsoft.com/office/powerpoint/2010/main" val="394928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457200" y="274638"/>
            <a:ext cx="8229600" cy="868362"/>
          </a:xfrm>
        </p:spPr>
        <p:txBody>
          <a:bodyPr/>
          <a:lstStyle/>
          <a:p>
            <a:r>
              <a:rPr lang="en-US" altLang="en-US" sz="4000" b="1" dirty="0"/>
              <a:t>Convergence </a:t>
            </a:r>
          </a:p>
        </p:txBody>
      </p:sp>
      <p:sp>
        <p:nvSpPr>
          <p:cNvPr id="23555" name="Content Placeholder 2"/>
          <p:cNvSpPr>
            <a:spLocks noGrp="1"/>
          </p:cNvSpPr>
          <p:nvPr>
            <p:ph idx="1"/>
          </p:nvPr>
        </p:nvSpPr>
        <p:spPr>
          <a:xfrm>
            <a:off x="685800" y="1447800"/>
            <a:ext cx="7772400" cy="5029200"/>
          </a:xfrm>
        </p:spPr>
        <p:txBody>
          <a:bodyPr/>
          <a:lstStyle/>
          <a:p>
            <a:r>
              <a:rPr lang="en-US" altLang="en-US" dirty="0">
                <a:latin typeface="Times New Roman" panose="02020603050405020304" pitchFamily="18" charset="0"/>
                <a:cs typeface="Times New Roman" panose="02020603050405020304" pitchFamily="18" charset="0"/>
              </a:rPr>
              <a:t>Idea that</a:t>
            </a:r>
            <a:r>
              <a:rPr lang="en-US" altLang="en-US" sz="3200" dirty="0">
                <a:latin typeface="Times New Roman" panose="02020603050405020304" pitchFamily="18" charset="0"/>
                <a:cs typeface="Times New Roman" panose="02020603050405020304" pitchFamily="18" charset="0"/>
              </a:rPr>
              <a:t> per capita GDP across nations 		       as nations approach</a:t>
            </a:r>
          </a:p>
          <a:p>
            <a:r>
              <a:rPr lang="en-US" altLang="en-US" dirty="0">
                <a:latin typeface="Times New Roman" panose="02020603050405020304" pitchFamily="18" charset="0"/>
                <a:cs typeface="Times New Roman" panose="02020603050405020304" pitchFamily="18" charset="0"/>
              </a:rPr>
              <a:t>Application of marginal product</a:t>
            </a:r>
          </a:p>
          <a:p>
            <a:pPr lvl="1"/>
            <a:r>
              <a:rPr lang="en-US" altLang="en-US" sz="3200" dirty="0">
                <a:latin typeface="Times New Roman" panose="02020603050405020304" pitchFamily="18" charset="0"/>
                <a:cs typeface="Times New Roman" panose="02020603050405020304" pitchFamily="18" charset="0"/>
              </a:rPr>
              <a:t> Poor nations should “</a:t>
            </a:r>
            <a:r>
              <a:rPr lang="en-US" altLang="ja-JP" sz="3200" dirty="0">
                <a:latin typeface="Times New Roman" panose="02020603050405020304" pitchFamily="18" charset="0"/>
                <a:cs typeface="Times New Roman" panose="02020603050405020304" pitchFamily="18" charset="0"/>
              </a:rPr>
              <a:t>catch up” quickly</a:t>
            </a:r>
          </a:p>
          <a:p>
            <a:pPr lvl="2"/>
            <a:r>
              <a:rPr lang="en-US" altLang="ja-JP" sz="3200" dirty="0">
                <a:latin typeface="Times New Roman" panose="02020603050405020304" pitchFamily="18" charset="0"/>
                <a:cs typeface="Times New Roman" panose="02020603050405020304" pitchFamily="18" charset="0"/>
              </a:rPr>
              <a:t>Lower levels of</a:t>
            </a:r>
            <a:endParaRPr lang="en-US" altLang="ja-JP" sz="3200" b="1" dirty="0">
              <a:solidFill>
                <a:srgbClr val="FF0000"/>
              </a:solidFill>
              <a:latin typeface="Times New Roman" panose="02020603050405020304" pitchFamily="18" charset="0"/>
              <a:cs typeface="Times New Roman" panose="02020603050405020304" pitchFamily="18" charset="0"/>
            </a:endParaRPr>
          </a:p>
          <a:p>
            <a:pPr lvl="2"/>
            <a:r>
              <a:rPr lang="en-US" altLang="ja-JP" sz="3200" dirty="0">
                <a:latin typeface="Times New Roman" panose="02020603050405020304" pitchFamily="18" charset="0"/>
                <a:cs typeface="Times New Roman" panose="02020603050405020304" pitchFamily="18" charset="0"/>
              </a:rPr>
              <a:t>       should be higher</a:t>
            </a:r>
          </a:p>
          <a:p>
            <a:pPr lvl="1"/>
            <a:r>
              <a:rPr lang="en-US" altLang="en-US" sz="3200" dirty="0">
                <a:latin typeface="Times New Roman" panose="02020603050405020304" pitchFamily="18" charset="0"/>
                <a:cs typeface="Times New Roman" panose="02020603050405020304" pitchFamily="18" charset="0"/>
              </a:rPr>
              <a:t>Return on investment should</a:t>
            </a:r>
            <a:br>
              <a:rPr lang="en-US" altLang="en-US" sz="3200" dirty="0">
                <a:latin typeface="Times New Roman" panose="02020603050405020304" pitchFamily="18" charset="0"/>
                <a:cs typeface="Times New Roman" panose="02020603050405020304" pitchFamily="18" charset="0"/>
              </a:rPr>
            </a:br>
            <a:r>
              <a:rPr lang="en-US" altLang="en-US" sz="3200" dirty="0">
                <a:latin typeface="Times New Roman" panose="02020603050405020304" pitchFamily="18" charset="0"/>
                <a:cs typeface="Times New Roman" panose="02020603050405020304" pitchFamily="18" charset="0"/>
              </a:rPr>
              <a:t>be</a:t>
            </a:r>
            <a:endParaRPr lang="en-US" altLang="en-US" sz="3200" b="1" dirty="0">
              <a:solidFill>
                <a:srgbClr val="FF0000"/>
              </a:solidFill>
              <a:latin typeface="Times New Roman" panose="02020603050405020304" pitchFamily="18" charset="0"/>
              <a:cs typeface="Times New Roman" panose="02020603050405020304" pitchFamily="18" charset="0"/>
            </a:endParaRPr>
          </a:p>
        </p:txBody>
      </p:sp>
      <p:pic>
        <p:nvPicPr>
          <p:cNvPr id="23556" name="Picture 4" descr="I:\DirkTextbookN\Jpegs(All)\Macro Ch19-33\ch12\09_PRINECOMA_CH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7213" y="3906838"/>
            <a:ext cx="2236787"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0642192-973D-4F05-B986-E748A5126F21}"/>
              </a:ext>
            </a:extLst>
          </p:cNvPr>
          <p:cNvSpPr>
            <a:spLocks noGrp="1"/>
          </p:cNvSpPr>
          <p:nvPr>
            <p:ph type="sldNum" sz="quarter" idx="12"/>
          </p:nvPr>
        </p:nvSpPr>
        <p:spPr/>
        <p:txBody>
          <a:bodyPr/>
          <a:lstStyle/>
          <a:p>
            <a:pPr>
              <a:defRPr/>
            </a:pPr>
            <a:fld id="{34D6A8A7-5109-4035-A6F9-3284B529B11C}" type="slidenum">
              <a:rPr lang="en-US" smtClean="0"/>
              <a:pPr>
                <a:defRPr/>
              </a:pPr>
              <a:t>15</a:t>
            </a:fld>
            <a:endParaRPr lang="en-US"/>
          </a:p>
        </p:txBody>
      </p:sp>
    </p:spTree>
    <p:extLst>
      <p:ext uri="{BB962C8B-B14F-4D97-AF65-F5344CB8AC3E}">
        <p14:creationId xmlns:p14="http://schemas.microsoft.com/office/powerpoint/2010/main" val="2744832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5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2263" y="1211263"/>
            <a:ext cx="5570537"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us_1980.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8375" y="1627188"/>
            <a:ext cx="4475163"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rrow.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3200" y="2579688"/>
            <a:ext cx="979488"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hin_1980.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01850" y="4016375"/>
            <a:ext cx="2401888"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urve.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1824038"/>
            <a:ext cx="3425825"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a:extLst>
              <a:ext uri="{FF2B5EF4-FFF2-40B4-BE49-F238E27FC236}">
                <a16:creationId xmlns:a16="http://schemas.microsoft.com/office/drawing/2014/main" id="{E7E3E34E-2F18-4822-9F24-A4EAB5D3D988}"/>
              </a:ext>
            </a:extLst>
          </p:cNvPr>
          <p:cNvSpPr>
            <a:spLocks noGrp="1"/>
          </p:cNvSpPr>
          <p:nvPr>
            <p:ph type="title"/>
          </p:nvPr>
        </p:nvSpPr>
        <p:spPr>
          <a:xfrm>
            <a:off x="533400" y="164494"/>
            <a:ext cx="8229600" cy="1143000"/>
          </a:xfrm>
        </p:spPr>
        <p:txBody>
          <a:bodyPr/>
          <a:lstStyle/>
          <a:p>
            <a:r>
              <a:rPr lang="en-AU" sz="4000" b="1" dirty="0"/>
              <a:t>Convergence</a:t>
            </a:r>
          </a:p>
        </p:txBody>
      </p:sp>
      <p:sp>
        <p:nvSpPr>
          <p:cNvPr id="3" name="Slide Number Placeholder 2">
            <a:extLst>
              <a:ext uri="{FF2B5EF4-FFF2-40B4-BE49-F238E27FC236}">
                <a16:creationId xmlns:a16="http://schemas.microsoft.com/office/drawing/2014/main" id="{873CA7F8-EB5A-4F46-A972-437FCDFDDF3A}"/>
              </a:ext>
            </a:extLst>
          </p:cNvPr>
          <p:cNvSpPr>
            <a:spLocks noGrp="1"/>
          </p:cNvSpPr>
          <p:nvPr>
            <p:ph type="sldNum" sz="quarter" idx="12"/>
          </p:nvPr>
        </p:nvSpPr>
        <p:spPr/>
        <p:txBody>
          <a:bodyPr/>
          <a:lstStyle/>
          <a:p>
            <a:pPr>
              <a:defRPr/>
            </a:pPr>
            <a:fld id="{5C3AF5E6-0365-43B1-B04D-098EBF24D87F}" type="slidenum">
              <a:rPr lang="en-US" smtClean="0"/>
              <a:pPr>
                <a:defRPr/>
              </a:pPr>
              <a:t>16</a:t>
            </a:fld>
            <a:endParaRPr lang="en-US"/>
          </a:p>
        </p:txBody>
      </p:sp>
    </p:spTree>
    <p:extLst>
      <p:ext uri="{BB962C8B-B14F-4D97-AF65-F5344CB8AC3E}">
        <p14:creationId xmlns:p14="http://schemas.microsoft.com/office/powerpoint/2010/main" val="358115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1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9CF8-7C1E-4D27-AC50-DA89147F1760}"/>
              </a:ext>
            </a:extLst>
          </p:cNvPr>
          <p:cNvSpPr>
            <a:spLocks noGrp="1"/>
          </p:cNvSpPr>
          <p:nvPr>
            <p:ph type="title"/>
          </p:nvPr>
        </p:nvSpPr>
        <p:spPr>
          <a:xfrm>
            <a:off x="457200" y="274638"/>
            <a:ext cx="8229600" cy="944562"/>
          </a:xfrm>
        </p:spPr>
        <p:txBody>
          <a:bodyPr/>
          <a:lstStyle/>
          <a:p>
            <a:r>
              <a:rPr lang="en-AU" sz="4000" b="1" dirty="0"/>
              <a:t>Evidence of Solow I</a:t>
            </a:r>
          </a:p>
        </p:txBody>
      </p:sp>
      <p:sp>
        <p:nvSpPr>
          <p:cNvPr id="3" name="Content Placeholder 2">
            <a:extLst>
              <a:ext uri="{FF2B5EF4-FFF2-40B4-BE49-F238E27FC236}">
                <a16:creationId xmlns:a16="http://schemas.microsoft.com/office/drawing/2014/main" id="{ABB87E9C-A314-4BF2-9509-8DD3F0C9BADC}"/>
              </a:ext>
            </a:extLst>
          </p:cNvPr>
          <p:cNvSpPr>
            <a:spLocks noGrp="1"/>
          </p:cNvSpPr>
          <p:nvPr>
            <p:ph idx="1"/>
          </p:nvPr>
        </p:nvSpPr>
        <p:spPr>
          <a:xfrm>
            <a:off x="457200" y="1447800"/>
            <a:ext cx="8229600" cy="5135562"/>
          </a:xfrm>
        </p:spPr>
        <p:txBody>
          <a:bodyPr/>
          <a:lstStyle/>
          <a:p>
            <a:r>
              <a:rPr lang="en-AU" dirty="0">
                <a:latin typeface="Times New Roman" panose="02020603050405020304" pitchFamily="18" charset="0"/>
                <a:cs typeface="Times New Roman" panose="02020603050405020304" pitchFamily="18" charset="0"/>
              </a:rPr>
              <a:t>Empirical                 with Solow I model.</a:t>
            </a:r>
          </a:p>
          <a:p>
            <a:r>
              <a:rPr lang="en-US" dirty="0">
                <a:latin typeface="Times New Roman" panose="02020603050405020304" pitchFamily="18" charset="0"/>
                <a:cs typeface="Times New Roman" panose="02020603050405020304" pitchFamily="18" charset="0"/>
              </a:rPr>
              <a:t>Growth in wealthy nations outpaces growth in poor countries. </a:t>
            </a:r>
          </a:p>
          <a:p>
            <a:r>
              <a:rPr lang="en-US" dirty="0">
                <a:latin typeface="Times New Roman" panose="02020603050405020304" pitchFamily="18" charset="0"/>
                <a:cs typeface="Times New Roman" panose="02020603050405020304" pitchFamily="18" charset="0"/>
              </a:rPr>
              <a:t>While some poor countries have grown, most poor countries have</a:t>
            </a:r>
          </a:p>
          <a:p>
            <a:r>
              <a:rPr lang="en-US" dirty="0">
                <a:latin typeface="Times New Roman" panose="02020603050405020304" pitchFamily="18" charset="0"/>
                <a:cs typeface="Times New Roman" panose="02020603050405020304" pitchFamily="18" charset="0"/>
              </a:rPr>
              <a:t>No sign of                  : gap between rich &amp; poor countries is</a:t>
            </a:r>
          </a:p>
          <a:p>
            <a:r>
              <a:rPr lang="en-US" dirty="0">
                <a:latin typeface="Times New Roman" panose="02020603050405020304" pitchFamily="18" charset="0"/>
                <a:cs typeface="Times New Roman" panose="02020603050405020304" pitchFamily="18" charset="0"/>
              </a:rPr>
              <a:t>Because evidence does not               Solow I, economists have                 the model.</a:t>
            </a:r>
          </a:p>
        </p:txBody>
      </p:sp>
      <p:sp>
        <p:nvSpPr>
          <p:cNvPr id="4" name="Slide Number Placeholder 3">
            <a:extLst>
              <a:ext uri="{FF2B5EF4-FFF2-40B4-BE49-F238E27FC236}">
                <a16:creationId xmlns:a16="http://schemas.microsoft.com/office/drawing/2014/main" id="{B8DAFE9B-B193-46F0-8460-2A45CF8260B0}"/>
              </a:ext>
            </a:extLst>
          </p:cNvPr>
          <p:cNvSpPr>
            <a:spLocks noGrp="1"/>
          </p:cNvSpPr>
          <p:nvPr>
            <p:ph type="sldNum" sz="quarter" idx="12"/>
          </p:nvPr>
        </p:nvSpPr>
        <p:spPr/>
        <p:txBody>
          <a:bodyPr/>
          <a:lstStyle/>
          <a:p>
            <a:pPr>
              <a:defRPr/>
            </a:pPr>
            <a:fld id="{34D6A8A7-5109-4035-A6F9-3284B529B11C}" type="slidenum">
              <a:rPr lang="en-US" smtClean="0"/>
              <a:pPr>
                <a:defRPr/>
              </a:pPr>
              <a:t>17</a:t>
            </a:fld>
            <a:endParaRPr lang="en-US"/>
          </a:p>
        </p:txBody>
      </p:sp>
    </p:spTree>
    <p:extLst>
      <p:ext uri="{BB962C8B-B14F-4D97-AF65-F5344CB8AC3E}">
        <p14:creationId xmlns:p14="http://schemas.microsoft.com/office/powerpoint/2010/main" val="243750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FBDB-259C-4544-B998-416392CF8D9C}"/>
              </a:ext>
            </a:extLst>
          </p:cNvPr>
          <p:cNvSpPr>
            <a:spLocks noGrp="1"/>
          </p:cNvSpPr>
          <p:nvPr>
            <p:ph type="title"/>
          </p:nvPr>
        </p:nvSpPr>
        <p:spPr>
          <a:xfrm>
            <a:off x="457200" y="274638"/>
            <a:ext cx="8229600" cy="868362"/>
          </a:xfrm>
        </p:spPr>
        <p:txBody>
          <a:bodyPr/>
          <a:lstStyle/>
          <a:p>
            <a:r>
              <a:rPr lang="en-AU" sz="4000" b="1" dirty="0"/>
              <a:t>GDP/Life Expectancy and Growth</a:t>
            </a:r>
          </a:p>
        </p:txBody>
      </p:sp>
      <p:sp>
        <p:nvSpPr>
          <p:cNvPr id="3" name="Slide Number Placeholder 2">
            <a:extLst>
              <a:ext uri="{FF2B5EF4-FFF2-40B4-BE49-F238E27FC236}">
                <a16:creationId xmlns:a16="http://schemas.microsoft.com/office/drawing/2014/main" id="{33007241-6103-48DA-93E7-01CFE96E2928}"/>
              </a:ext>
            </a:extLst>
          </p:cNvPr>
          <p:cNvSpPr>
            <a:spLocks noGrp="1"/>
          </p:cNvSpPr>
          <p:nvPr>
            <p:ph type="sldNum" sz="quarter" idx="12"/>
          </p:nvPr>
        </p:nvSpPr>
        <p:spPr/>
        <p:txBody>
          <a:bodyPr/>
          <a:lstStyle/>
          <a:p>
            <a:pPr>
              <a:defRPr/>
            </a:pPr>
            <a:fld id="{34D6A8A7-5109-4035-A6F9-3284B529B11C}" type="slidenum">
              <a:rPr lang="en-US" smtClean="0"/>
              <a:pPr>
                <a:defRPr/>
              </a:pPr>
              <a:t>18</a:t>
            </a:fld>
            <a:endParaRPr lang="en-US"/>
          </a:p>
        </p:txBody>
      </p:sp>
      <p:pic>
        <p:nvPicPr>
          <p:cNvPr id="8" name="Picture 7">
            <a:extLst>
              <a:ext uri="{FF2B5EF4-FFF2-40B4-BE49-F238E27FC236}">
                <a16:creationId xmlns:a16="http://schemas.microsoft.com/office/drawing/2014/main" id="{663D13CB-3596-1F7F-1280-2592013427A3}"/>
              </a:ext>
            </a:extLst>
          </p:cNvPr>
          <p:cNvPicPr>
            <a:picLocks noChangeAspect="1"/>
          </p:cNvPicPr>
          <p:nvPr/>
        </p:nvPicPr>
        <p:blipFill>
          <a:blip r:embed="rId3"/>
          <a:stretch>
            <a:fillRect/>
          </a:stretch>
        </p:blipFill>
        <p:spPr>
          <a:xfrm>
            <a:off x="0" y="1670149"/>
            <a:ext cx="9144000" cy="3517702"/>
          </a:xfrm>
          <a:prstGeom prst="rect">
            <a:avLst/>
          </a:prstGeom>
        </p:spPr>
      </p:pic>
    </p:spTree>
    <p:extLst>
      <p:ext uri="{BB962C8B-B14F-4D97-AF65-F5344CB8AC3E}">
        <p14:creationId xmlns:p14="http://schemas.microsoft.com/office/powerpoint/2010/main" val="1168661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457200" y="228600"/>
            <a:ext cx="8229600" cy="944562"/>
          </a:xfrm>
        </p:spPr>
        <p:txBody>
          <a:bodyPr/>
          <a:lstStyle/>
          <a:p>
            <a:r>
              <a:rPr lang="en-US" altLang="en-US" sz="4000" b="1" dirty="0"/>
              <a:t>Capital and Growth</a:t>
            </a:r>
          </a:p>
        </p:txBody>
      </p:sp>
      <p:sp>
        <p:nvSpPr>
          <p:cNvPr id="29699" name="Content Placeholder 2"/>
          <p:cNvSpPr>
            <a:spLocks noGrp="1"/>
          </p:cNvSpPr>
          <p:nvPr>
            <p:ph idx="1"/>
          </p:nvPr>
        </p:nvSpPr>
        <p:spPr>
          <a:xfrm>
            <a:off x="628650" y="1524000"/>
            <a:ext cx="7905750" cy="4876799"/>
          </a:xfrm>
        </p:spPr>
        <p:txBody>
          <a:bodyPr>
            <a:noAutofit/>
          </a:bodyPr>
          <a:lstStyle/>
          <a:p>
            <a:pPr>
              <a:spcBef>
                <a:spcPts val="900"/>
              </a:spcBef>
            </a:pPr>
            <a:r>
              <a:rPr lang="en-US" altLang="en-US" dirty="0">
                <a:latin typeface="Times New Roman" panose="02020603050405020304" pitchFamily="18" charset="0"/>
                <a:cs typeface="Times New Roman" panose="02020603050405020304" pitchFamily="18" charset="0"/>
              </a:rPr>
              <a:t>Capital appears to cause economic growth.</a:t>
            </a:r>
          </a:p>
          <a:p>
            <a:pPr lvl="1">
              <a:spcBef>
                <a:spcPts val="900"/>
              </a:spcBef>
            </a:pPr>
            <a:r>
              <a:rPr lang="en-US" altLang="en-US" sz="3200" dirty="0">
                <a:latin typeface="Times New Roman" panose="02020603050405020304" pitchFamily="18" charset="0"/>
                <a:cs typeface="Times New Roman" panose="02020603050405020304" pitchFamily="18" charset="0"/>
              </a:rPr>
              <a:t>Strong                   between wealth &amp; output.</a:t>
            </a:r>
          </a:p>
          <a:p>
            <a:pPr lvl="1">
              <a:spcBef>
                <a:spcPts val="900"/>
              </a:spcBef>
            </a:pPr>
            <a:r>
              <a:rPr lang="en-US" altLang="en-US" sz="3200" dirty="0">
                <a:latin typeface="Times New Roman" panose="02020603050405020304" pitchFamily="18" charset="0"/>
                <a:cs typeface="Times New Roman" panose="02020603050405020304" pitchFamily="18" charset="0"/>
              </a:rPr>
              <a:t>Workers are more productive with more tools.</a:t>
            </a:r>
          </a:p>
          <a:p>
            <a:pPr>
              <a:spcBef>
                <a:spcPts val="900"/>
              </a:spcBef>
            </a:pPr>
            <a:r>
              <a:rPr lang="en-US" altLang="en-US" dirty="0">
                <a:latin typeface="Times New Roman" panose="02020603050405020304" pitchFamily="18" charset="0"/>
                <a:cs typeface="Times New Roman" panose="02020603050405020304" pitchFamily="18" charset="0"/>
              </a:rPr>
              <a:t>However, c</a:t>
            </a:r>
            <a:r>
              <a:rPr lang="en-US" sz="3200" dirty="0">
                <a:latin typeface="Times New Roman" panose="02020603050405020304" pitchFamily="18" charset="0"/>
                <a:cs typeface="Times New Roman" panose="02020603050405020304" pitchFamily="18" charset="0"/>
              </a:rPr>
              <a:t>apital alone is       enough to explain sustained growth.</a:t>
            </a:r>
            <a:endParaRPr lang="en-US" altLang="en-US" sz="3200" dirty="0">
              <a:latin typeface="Times New Roman" panose="02020603050405020304" pitchFamily="18" charset="0"/>
              <a:cs typeface="Times New Roman" panose="02020603050405020304" pitchFamily="18" charset="0"/>
            </a:endParaRPr>
          </a:p>
          <a:p>
            <a:pPr lvl="1">
              <a:spcBef>
                <a:spcPts val="900"/>
              </a:spcBef>
            </a:pPr>
            <a:r>
              <a:rPr lang="en-US" altLang="en-US" sz="3200" dirty="0">
                <a:latin typeface="Times New Roman" panose="02020603050405020304" pitchFamily="18" charset="0"/>
                <a:cs typeface="Times New Roman" panose="02020603050405020304" pitchFamily="18" charset="0"/>
              </a:rPr>
              <a:t>Need a more advanced version of the Solow model to explain economic growth.</a:t>
            </a:r>
          </a:p>
        </p:txBody>
      </p:sp>
      <p:sp>
        <p:nvSpPr>
          <p:cNvPr id="2" name="Slide Number Placeholder 1">
            <a:extLst>
              <a:ext uri="{FF2B5EF4-FFF2-40B4-BE49-F238E27FC236}">
                <a16:creationId xmlns:a16="http://schemas.microsoft.com/office/drawing/2014/main" id="{0F581C7C-65ED-4038-AEC5-6DCBCD314801}"/>
              </a:ext>
            </a:extLst>
          </p:cNvPr>
          <p:cNvSpPr>
            <a:spLocks noGrp="1"/>
          </p:cNvSpPr>
          <p:nvPr>
            <p:ph type="sldNum" sz="quarter" idx="12"/>
          </p:nvPr>
        </p:nvSpPr>
        <p:spPr/>
        <p:txBody>
          <a:bodyPr/>
          <a:lstStyle/>
          <a:p>
            <a:pPr>
              <a:defRPr/>
            </a:pPr>
            <a:fld id="{34D6A8A7-5109-4035-A6F9-3284B529B11C}" type="slidenum">
              <a:rPr lang="en-US" smtClean="0"/>
              <a:pPr>
                <a:defRPr/>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699">
                                            <p:txEl>
                                              <p:pRg st="1" end="1"/>
                                            </p:txEl>
                                          </p:spTgt>
                                        </p:tgtEl>
                                        <p:attrNameLst>
                                          <p:attrName>style.visibility</p:attrName>
                                        </p:attrNameLst>
                                      </p:cBhvr>
                                      <p:to>
                                        <p:strVal val="visible"/>
                                      </p:to>
                                    </p:set>
                                    <p:animEffect transition="in" filter="fade">
                                      <p:cBhvr>
                                        <p:cTn id="10" dur="500"/>
                                        <p:tgtEl>
                                          <p:spTgt spid="2969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699">
                                            <p:txEl>
                                              <p:pRg st="2" end="2"/>
                                            </p:txEl>
                                          </p:spTgt>
                                        </p:tgtEl>
                                        <p:attrNameLst>
                                          <p:attrName>style.visibility</p:attrName>
                                        </p:attrNameLst>
                                      </p:cBhvr>
                                      <p:to>
                                        <p:strVal val="visible"/>
                                      </p:to>
                                    </p:set>
                                    <p:animEffect transition="in" filter="fade">
                                      <p:cBhvr>
                                        <p:cTn id="13" dur="500"/>
                                        <p:tgtEl>
                                          <p:spTgt spid="2969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699">
                                            <p:txEl>
                                              <p:pRg st="3" end="3"/>
                                            </p:txEl>
                                          </p:spTgt>
                                        </p:tgtEl>
                                        <p:attrNameLst>
                                          <p:attrName>style.visibility</p:attrName>
                                        </p:attrNameLst>
                                      </p:cBhvr>
                                      <p:to>
                                        <p:strVal val="visible"/>
                                      </p:to>
                                    </p:set>
                                    <p:animEffect transition="in" filter="fade">
                                      <p:cBhvr>
                                        <p:cTn id="18" dur="500"/>
                                        <p:tgtEl>
                                          <p:spTgt spid="2969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699">
                                            <p:txEl>
                                              <p:pRg st="4" end="4"/>
                                            </p:txEl>
                                          </p:spTgt>
                                        </p:tgtEl>
                                        <p:attrNameLst>
                                          <p:attrName>style.visibility</p:attrName>
                                        </p:attrNameLst>
                                      </p:cBhvr>
                                      <p:to>
                                        <p:strVal val="visible"/>
                                      </p:to>
                                    </p:set>
                                    <p:animEffect transition="in" filter="fade">
                                      <p:cBhvr>
                                        <p:cTn id="21"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228601"/>
            <a:ext cx="8229600" cy="914399"/>
          </a:xfrm>
        </p:spPr>
        <p:txBody>
          <a:bodyPr/>
          <a:lstStyle/>
          <a:p>
            <a:r>
              <a:rPr lang="en-US" altLang="en-US" sz="4000" b="1" dirty="0"/>
              <a:t>Big Questions </a:t>
            </a:r>
            <a:endParaRPr lang="en-US" altLang="en-US" sz="4000" b="1" dirty="0">
              <a:solidFill>
                <a:srgbClr val="FF0000"/>
              </a:solidFill>
            </a:endParaRPr>
          </a:p>
        </p:txBody>
      </p:sp>
      <p:sp>
        <p:nvSpPr>
          <p:cNvPr id="15362" name="Content Placeholder 2"/>
          <p:cNvSpPr>
            <a:spLocks noGrp="1"/>
          </p:cNvSpPr>
          <p:nvPr>
            <p:ph idx="1"/>
          </p:nvPr>
        </p:nvSpPr>
        <p:spPr>
          <a:xfrm>
            <a:off x="457200" y="1447800"/>
            <a:ext cx="8229600" cy="5160963"/>
          </a:xfrm>
        </p:spPr>
        <p:txBody>
          <a:bodyPr/>
          <a:lstStyle/>
          <a:p>
            <a:pPr marL="514350" indent="-51435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How do macroeconomic theories evolve?</a:t>
            </a:r>
          </a:p>
          <a:p>
            <a:pPr marL="514350" indent="-51435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What is the Solow growth model?</a:t>
            </a:r>
          </a:p>
          <a:p>
            <a:pPr marL="514350" indent="-51435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How does technology affect growth?</a:t>
            </a:r>
          </a:p>
          <a:p>
            <a:pPr marL="514350" indent="-51435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Why are institutions the key to economic growth?</a:t>
            </a:r>
          </a:p>
        </p:txBody>
      </p:sp>
      <p:sp>
        <p:nvSpPr>
          <p:cNvPr id="2" name="Slide Number Placeholder 1">
            <a:extLst>
              <a:ext uri="{FF2B5EF4-FFF2-40B4-BE49-F238E27FC236}">
                <a16:creationId xmlns:a16="http://schemas.microsoft.com/office/drawing/2014/main" id="{4BFFFE1F-B293-4574-A44C-BA3A6A08F859}"/>
              </a:ext>
            </a:extLst>
          </p:cNvPr>
          <p:cNvSpPr>
            <a:spLocks noGrp="1"/>
          </p:cNvSpPr>
          <p:nvPr>
            <p:ph type="sldNum" sz="quarter" idx="12"/>
          </p:nvPr>
        </p:nvSpPr>
        <p:spPr/>
        <p:txBody>
          <a:bodyPr/>
          <a:lstStyle/>
          <a:p>
            <a:pPr>
              <a:defRPr/>
            </a:pPr>
            <a:fld id="{34D6A8A7-5109-4035-A6F9-3284B529B11C}" type="slidenum">
              <a:rPr lang="en-US" smtClean="0"/>
              <a:pPr>
                <a:defRPr/>
              </a:pPr>
              <a:t>2</a:t>
            </a:fld>
            <a:endParaRPr lang="en-US"/>
          </a:p>
        </p:txBody>
      </p:sp>
    </p:spTree>
    <p:extLst>
      <p:ext uri="{BB962C8B-B14F-4D97-AF65-F5344CB8AC3E}">
        <p14:creationId xmlns:p14="http://schemas.microsoft.com/office/powerpoint/2010/main" val="154416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031A6-0E8A-474F-AB6B-9A2856E2EDC6}"/>
              </a:ext>
            </a:extLst>
          </p:cNvPr>
          <p:cNvSpPr>
            <a:spLocks noGrp="1"/>
          </p:cNvSpPr>
          <p:nvPr>
            <p:ph type="title"/>
          </p:nvPr>
        </p:nvSpPr>
        <p:spPr>
          <a:xfrm>
            <a:off x="457200" y="274638"/>
            <a:ext cx="8229600" cy="868362"/>
          </a:xfrm>
        </p:spPr>
        <p:txBody>
          <a:bodyPr/>
          <a:lstStyle/>
          <a:p>
            <a:r>
              <a:rPr lang="en-US" sz="4000" b="1" dirty="0"/>
              <a:t>Solow II: Technology Matters</a:t>
            </a:r>
          </a:p>
        </p:txBody>
      </p:sp>
      <p:sp>
        <p:nvSpPr>
          <p:cNvPr id="3" name="Text Placeholder 2">
            <a:extLst>
              <a:ext uri="{FF2B5EF4-FFF2-40B4-BE49-F238E27FC236}">
                <a16:creationId xmlns:a16="http://schemas.microsoft.com/office/drawing/2014/main" id="{06687F1C-C6E1-4B10-9944-F23C619864A9}"/>
              </a:ext>
            </a:extLst>
          </p:cNvPr>
          <p:cNvSpPr>
            <a:spLocks noGrp="1"/>
          </p:cNvSpPr>
          <p:nvPr>
            <p:ph type="body" sz="quarter" idx="4294967295"/>
          </p:nvPr>
        </p:nvSpPr>
        <p:spPr>
          <a:xfrm>
            <a:off x="628650" y="1600200"/>
            <a:ext cx="4354830" cy="4724400"/>
          </a:xfrm>
        </p:spPr>
        <p:txBody>
          <a:bodyPr>
            <a:noAutofit/>
          </a:bodyPr>
          <a:lstStyle/>
          <a:p>
            <a:r>
              <a:rPr lang="en-US" sz="2800" b="1" dirty="0">
                <a:solidFill>
                  <a:srgbClr val="FF0000"/>
                </a:solidFill>
                <a:latin typeface="Times New Roman" panose="02020603050405020304" pitchFamily="18" charset="0"/>
                <a:cs typeface="Times New Roman" panose="02020603050405020304" pitchFamily="18" charset="0"/>
              </a:rPr>
              <a:t>Solow II</a:t>
            </a:r>
            <a:r>
              <a:rPr lang="en-US" sz="2800" dirty="0">
                <a:solidFill>
                  <a:schemeClr val="accent2"/>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acknowledges how                 can lead to economic growth.</a:t>
            </a:r>
          </a:p>
          <a:p>
            <a:r>
              <a:rPr lang="en-US" sz="2800" dirty="0">
                <a:latin typeface="Times New Roman" panose="02020603050405020304" pitchFamily="18" charset="0"/>
                <a:cs typeface="Times New Roman" panose="02020603050405020304" pitchFamily="18" charset="0"/>
              </a:rPr>
              <a:t>With technology, nations can produce           output with each input unit.</a:t>
            </a:r>
          </a:p>
          <a:p>
            <a:r>
              <a:rPr lang="en-US" sz="2800" dirty="0">
                <a:latin typeface="Times New Roman" panose="02020603050405020304" pitchFamily="18" charset="0"/>
                <a:cs typeface="Times New Roman" panose="02020603050405020304" pitchFamily="18" charset="0"/>
              </a:rPr>
              <a:t>Graphically, MPK,	 		shifting the production function</a:t>
            </a:r>
          </a:p>
        </p:txBody>
      </p:sp>
      <p:pic>
        <p:nvPicPr>
          <p:cNvPr id="8" name="Picture Placeholder 7" descr="A view from the backseat of a car showing a person in the driver's seat reading a map.">
            <a:extLst>
              <a:ext uri="{FF2B5EF4-FFF2-40B4-BE49-F238E27FC236}">
                <a16:creationId xmlns:a16="http://schemas.microsoft.com/office/drawing/2014/main" id="{6695C3D7-A1EC-4ED2-998D-CE0CB8D46B1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33906" y="1828800"/>
            <a:ext cx="3529094" cy="2352728"/>
          </a:xfrm>
          <a:prstGeom prst="rect">
            <a:avLst/>
          </a:prstGeom>
        </p:spPr>
      </p:pic>
      <p:sp>
        <p:nvSpPr>
          <p:cNvPr id="2" name="Slide Number Placeholder 1">
            <a:extLst>
              <a:ext uri="{FF2B5EF4-FFF2-40B4-BE49-F238E27FC236}">
                <a16:creationId xmlns:a16="http://schemas.microsoft.com/office/drawing/2014/main" id="{B11FEA5C-3E40-4F17-965A-BB47A5104107}"/>
              </a:ext>
            </a:extLst>
          </p:cNvPr>
          <p:cNvSpPr>
            <a:spLocks noGrp="1"/>
          </p:cNvSpPr>
          <p:nvPr>
            <p:ph type="sldNum" sz="quarter" idx="12"/>
          </p:nvPr>
        </p:nvSpPr>
        <p:spPr/>
        <p:txBody>
          <a:bodyPr/>
          <a:lstStyle/>
          <a:p>
            <a:pPr>
              <a:defRPr/>
            </a:pPr>
            <a:fld id="{34D6A8A7-5109-4035-A6F9-3284B529B11C}" type="slidenum">
              <a:rPr lang="en-US" smtClean="0"/>
              <a:pPr>
                <a:defRPr/>
              </a:pPr>
              <a:t>20</a:t>
            </a:fld>
            <a:endParaRPr lang="en-US"/>
          </a:p>
        </p:txBody>
      </p:sp>
    </p:spTree>
    <p:extLst>
      <p:ext uri="{BB962C8B-B14F-4D97-AF65-F5344CB8AC3E}">
        <p14:creationId xmlns:p14="http://schemas.microsoft.com/office/powerpoint/2010/main" val="32042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6DA8-2794-4C3D-9E7F-5A27C1BC5160}"/>
              </a:ext>
            </a:extLst>
          </p:cNvPr>
          <p:cNvSpPr>
            <a:spLocks noGrp="1"/>
          </p:cNvSpPr>
          <p:nvPr>
            <p:ph type="title"/>
          </p:nvPr>
        </p:nvSpPr>
        <p:spPr>
          <a:xfrm>
            <a:off x="457200" y="274638"/>
            <a:ext cx="8229600" cy="792162"/>
          </a:xfrm>
        </p:spPr>
        <p:txBody>
          <a:bodyPr/>
          <a:lstStyle/>
          <a:p>
            <a:r>
              <a:rPr lang="en-AU" sz="4000" b="1" dirty="0"/>
              <a:t>Milk: How It’s Made</a:t>
            </a:r>
          </a:p>
        </p:txBody>
      </p:sp>
      <p:pic>
        <p:nvPicPr>
          <p:cNvPr id="4" name="Picture 3">
            <a:extLst>
              <a:ext uri="{FF2B5EF4-FFF2-40B4-BE49-F238E27FC236}">
                <a16:creationId xmlns:a16="http://schemas.microsoft.com/office/drawing/2014/main" id="{B67C495B-49B7-41C3-8BC4-AFB43EAD4E94}"/>
              </a:ext>
            </a:extLst>
          </p:cNvPr>
          <p:cNvPicPr>
            <a:picLocks noChangeAspect="1"/>
          </p:cNvPicPr>
          <p:nvPr/>
        </p:nvPicPr>
        <p:blipFill>
          <a:blip r:embed="rId2"/>
          <a:stretch>
            <a:fillRect/>
          </a:stretch>
        </p:blipFill>
        <p:spPr>
          <a:xfrm>
            <a:off x="2090449" y="1524000"/>
            <a:ext cx="4843751" cy="4800600"/>
          </a:xfrm>
          <a:prstGeom prst="rect">
            <a:avLst/>
          </a:prstGeom>
        </p:spPr>
      </p:pic>
      <p:sp>
        <p:nvSpPr>
          <p:cNvPr id="3" name="Slide Number Placeholder 2">
            <a:extLst>
              <a:ext uri="{FF2B5EF4-FFF2-40B4-BE49-F238E27FC236}">
                <a16:creationId xmlns:a16="http://schemas.microsoft.com/office/drawing/2014/main" id="{F65E70F7-4ECD-4203-B520-AB4387E17792}"/>
              </a:ext>
            </a:extLst>
          </p:cNvPr>
          <p:cNvSpPr>
            <a:spLocks noGrp="1"/>
          </p:cNvSpPr>
          <p:nvPr>
            <p:ph type="sldNum" sz="quarter" idx="12"/>
          </p:nvPr>
        </p:nvSpPr>
        <p:spPr/>
        <p:txBody>
          <a:bodyPr/>
          <a:lstStyle/>
          <a:p>
            <a:pPr>
              <a:defRPr/>
            </a:pPr>
            <a:fld id="{34D6A8A7-5109-4035-A6F9-3284B529B11C}" type="slidenum">
              <a:rPr lang="en-US" smtClean="0"/>
              <a:pPr>
                <a:defRPr/>
              </a:pPr>
              <a:t>21</a:t>
            </a:fld>
            <a:endParaRPr lang="en-US"/>
          </a:p>
        </p:txBody>
      </p:sp>
    </p:spTree>
    <p:extLst>
      <p:ext uri="{BB962C8B-B14F-4D97-AF65-F5344CB8AC3E}">
        <p14:creationId xmlns:p14="http://schemas.microsoft.com/office/powerpoint/2010/main" val="2620208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811C-EE4B-4DF3-B6F0-14B29B479681}"/>
              </a:ext>
            </a:extLst>
          </p:cNvPr>
          <p:cNvSpPr>
            <a:spLocks noGrp="1"/>
          </p:cNvSpPr>
          <p:nvPr>
            <p:ph type="title"/>
          </p:nvPr>
        </p:nvSpPr>
        <p:spPr>
          <a:xfrm>
            <a:off x="457200" y="274638"/>
            <a:ext cx="8229600" cy="792162"/>
          </a:xfrm>
        </p:spPr>
        <p:txBody>
          <a:bodyPr/>
          <a:lstStyle/>
          <a:p>
            <a:r>
              <a:rPr lang="en-US" sz="4000" b="1" dirty="0"/>
              <a:t>Milk Production</a:t>
            </a:r>
          </a:p>
        </p:txBody>
      </p:sp>
      <p:sp>
        <p:nvSpPr>
          <p:cNvPr id="3" name="Content Placeholder 2">
            <a:extLst>
              <a:ext uri="{FF2B5EF4-FFF2-40B4-BE49-F238E27FC236}">
                <a16:creationId xmlns:a16="http://schemas.microsoft.com/office/drawing/2014/main" id="{FDC4C50E-7B36-4118-B497-005F65CB165F}"/>
              </a:ext>
            </a:extLst>
          </p:cNvPr>
          <p:cNvSpPr>
            <a:spLocks noGrp="1"/>
          </p:cNvSpPr>
          <p:nvPr>
            <p:ph idx="1"/>
          </p:nvPr>
        </p:nvSpPr>
        <p:spPr>
          <a:xfrm>
            <a:off x="609600" y="1371600"/>
            <a:ext cx="7772400" cy="3566605"/>
          </a:xfrm>
        </p:spPr>
        <p:txBody>
          <a:bodyPr/>
          <a:lstStyle/>
          <a:p>
            <a:r>
              <a:rPr lang="en-US" dirty="0">
                <a:latin typeface="Times New Roman" panose="02020603050405020304" pitchFamily="18" charset="0"/>
                <a:cs typeface="Times New Roman" panose="02020603050405020304" pitchFamily="18" charset="0"/>
              </a:rPr>
              <a:t>Through a series of technological advancements, U.S. farmers can produce more milk than ever with many fewer cows.</a:t>
            </a:r>
          </a:p>
        </p:txBody>
      </p:sp>
      <p:pic>
        <p:nvPicPr>
          <p:cNvPr id="4" name="Picture 3" descr="Two line graphs titled Fewer Cows but More Milk, both with years from 1924 to 2014 on the x axis. The first graph, (a) Number of cows, has number of cows in the millions on the y axis from 0 to 30. The line starts at about 22 million in 1924, increases to a peak of 25 million in 1934, decreases and then increases to 25 million again in 1944 then drastically decreases to about 16 in 1962 and then steadily decreases until it levels out at 10 million in 1994, where it stays constant till 2014. An annotation points to the line and reads: 1944 to 1945: Peak dairy cow population at 25 million. The second graph, (b) Milk production, has total milk production in billions of pounds on the y axis from 0 to 250. The line starts at about 85 billion in 1924, increases to a peak of 120 million in 1934, where it averages until 1974, then it drastically increases to 210 in 2014. An annotation pointing at the line reads: 2014: U.S. farmers produce 2.3 times as much milk as in 1924.">
            <a:extLst>
              <a:ext uri="{FF2B5EF4-FFF2-40B4-BE49-F238E27FC236}">
                <a16:creationId xmlns:a16="http://schemas.microsoft.com/office/drawing/2014/main" id="{3AB85CA6-C194-4D94-BB0B-15EB2FF2EC91}"/>
              </a:ext>
            </a:extLst>
          </p:cNvPr>
          <p:cNvPicPr>
            <a:picLocks noChangeAspect="1"/>
          </p:cNvPicPr>
          <p:nvPr/>
        </p:nvPicPr>
        <p:blipFill>
          <a:blip r:embed="rId3"/>
          <a:srcRect t="7234" b="5804"/>
          <a:stretch>
            <a:fillRect/>
          </a:stretch>
        </p:blipFill>
        <p:spPr>
          <a:xfrm>
            <a:off x="567130" y="3276600"/>
            <a:ext cx="7891070" cy="2666477"/>
          </a:xfrm>
          <a:prstGeom prst="rect">
            <a:avLst/>
          </a:prstGeom>
          <a:ln>
            <a:solidFill>
              <a:schemeClr val="bg2">
                <a:lumMod val="10000"/>
              </a:schemeClr>
            </a:solidFill>
          </a:ln>
        </p:spPr>
      </p:pic>
      <p:sp>
        <p:nvSpPr>
          <p:cNvPr id="5" name="Slide Number Placeholder 4">
            <a:extLst>
              <a:ext uri="{FF2B5EF4-FFF2-40B4-BE49-F238E27FC236}">
                <a16:creationId xmlns:a16="http://schemas.microsoft.com/office/drawing/2014/main" id="{662BF295-0894-40F5-B925-26631B098364}"/>
              </a:ext>
            </a:extLst>
          </p:cNvPr>
          <p:cNvSpPr>
            <a:spLocks noGrp="1"/>
          </p:cNvSpPr>
          <p:nvPr>
            <p:ph type="sldNum" sz="quarter" idx="12"/>
          </p:nvPr>
        </p:nvSpPr>
        <p:spPr/>
        <p:txBody>
          <a:bodyPr/>
          <a:lstStyle/>
          <a:p>
            <a:pPr>
              <a:defRPr/>
            </a:pPr>
            <a:fld id="{34D6A8A7-5109-4035-A6F9-3284B529B11C}" type="slidenum">
              <a:rPr lang="en-US" smtClean="0"/>
              <a:pPr>
                <a:defRPr/>
              </a:pPr>
              <a:t>22</a:t>
            </a:fld>
            <a:endParaRPr lang="en-US"/>
          </a:p>
        </p:txBody>
      </p:sp>
    </p:spTree>
    <p:extLst>
      <p:ext uri="{BB962C8B-B14F-4D97-AF65-F5344CB8AC3E}">
        <p14:creationId xmlns:p14="http://schemas.microsoft.com/office/powerpoint/2010/main" val="257730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F7D1-97B2-499B-B9E6-E9DC283934A9}"/>
              </a:ext>
            </a:extLst>
          </p:cNvPr>
          <p:cNvSpPr>
            <a:spLocks noGrp="1"/>
          </p:cNvSpPr>
          <p:nvPr>
            <p:ph type="title"/>
          </p:nvPr>
        </p:nvSpPr>
        <p:spPr>
          <a:xfrm>
            <a:off x="457200" y="228600"/>
            <a:ext cx="8229600" cy="868362"/>
          </a:xfrm>
        </p:spPr>
        <p:txBody>
          <a:bodyPr/>
          <a:lstStyle/>
          <a:p>
            <a:r>
              <a:rPr lang="en-US" sz="4000" b="1" dirty="0"/>
              <a:t>Solow II: Technology Matters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2B3449-7102-4FD7-A155-281E31557C20}"/>
                  </a:ext>
                </a:extLst>
              </p:cNvPr>
              <p:cNvSpPr>
                <a:spLocks noGrp="1"/>
              </p:cNvSpPr>
              <p:nvPr>
                <p:ph idx="1"/>
              </p:nvPr>
            </p:nvSpPr>
            <p:spPr>
              <a:xfrm>
                <a:off x="457200" y="1524001"/>
                <a:ext cx="8229600" cy="4953000"/>
              </a:xfrm>
            </p:spPr>
            <p:txBody>
              <a:bodyPr>
                <a:noAutofit/>
              </a:bodyPr>
              <a:lstStyle/>
              <a:p>
                <a:r>
                  <a:rPr lang="en-US" dirty="0">
                    <a:latin typeface="Times New Roman" panose="02020603050405020304" pitchFamily="18" charset="0"/>
                    <a:cs typeface="Times New Roman" panose="02020603050405020304" pitchFamily="18" charset="0"/>
                  </a:rPr>
                  <a:t>The Solow II equation:</a:t>
                </a:r>
              </a:p>
              <a:p>
                <a:pPr>
                  <a:spcBef>
                    <a:spcPts val="600"/>
                  </a:spcBef>
                </a:pPr>
                <a14:m>
                  <m:oMath xmlns:m="http://schemas.openxmlformats.org/officeDocument/2006/math">
                    <m:r>
                      <a:rPr lang="en-US" sz="2600" i="1" dirty="0">
                        <a:latin typeface="Cambria Math" panose="02040503050406030204" pitchFamily="18" charset="0"/>
                      </a:rPr>
                      <m:t>𝐺𝐷𝑃</m:t>
                    </m:r>
                    <m:r>
                      <a:rPr lang="en-US" sz="2600" i="1" dirty="0">
                        <a:latin typeface="Cambria Math" panose="02040503050406030204" pitchFamily="18" charset="0"/>
                      </a:rPr>
                      <m:t>= </m:t>
                    </m:r>
                    <m:r>
                      <a:rPr lang="en-US" sz="2600" i="1" dirty="0">
                        <a:latin typeface="Cambria Math" panose="02040503050406030204" pitchFamily="18" charset="0"/>
                      </a:rPr>
                      <m:t>𝑌</m:t>
                    </m:r>
                    <m:r>
                      <a:rPr lang="en-US" sz="2600" i="1" dirty="0">
                        <a:latin typeface="Cambria Math" panose="02040503050406030204" pitchFamily="18" charset="0"/>
                      </a:rPr>
                      <m:t>=</m:t>
                    </m:r>
                    <m:r>
                      <a:rPr lang="en-US" sz="2600" b="0" i="1" dirty="0" smtClean="0">
                        <a:solidFill>
                          <a:schemeClr val="accent2"/>
                        </a:solidFill>
                        <a:latin typeface="Cambria Math" panose="02040503050406030204" pitchFamily="18" charset="0"/>
                      </a:rPr>
                      <m:t>𝐴</m:t>
                    </m:r>
                    <m:r>
                      <a:rPr lang="en-US" sz="2600" b="0" i="1" dirty="0" smtClean="0">
                        <a:latin typeface="Cambria Math" panose="02040503050406030204" pitchFamily="18" charset="0"/>
                        <a:ea typeface="Cambria Math" panose="02040503050406030204" pitchFamily="18" charset="0"/>
                      </a:rPr>
                      <m:t>×</m:t>
                    </m:r>
                    <m:r>
                      <a:rPr lang="en-US" sz="2600" i="1" dirty="0">
                        <a:latin typeface="Cambria Math" panose="02040503050406030204" pitchFamily="18" charset="0"/>
                      </a:rPr>
                      <m:t>𝐹</m:t>
                    </m:r>
                    <m:r>
                      <a:rPr lang="en-US" sz="2600" i="1" dirty="0">
                        <a:latin typeface="Cambria Math" panose="02040503050406030204" pitchFamily="18" charset="0"/>
                      </a:rPr>
                      <m:t>(</m:t>
                    </m:r>
                    <m:r>
                      <a:rPr lang="en-US" sz="2600" b="0" i="1" dirty="0" smtClean="0">
                        <a:latin typeface="Cambria Math" panose="02040503050406030204" pitchFamily="18" charset="0"/>
                      </a:rPr>
                      <m:t>𝑙𝑎𝑏𝑜𝑟</m:t>
                    </m:r>
                    <m:r>
                      <a:rPr lang="en-US" sz="2600" b="0" i="1" dirty="0" smtClean="0">
                        <a:latin typeface="Cambria Math" panose="02040503050406030204" pitchFamily="18" charset="0"/>
                      </a:rPr>
                      <m:t>, </m:t>
                    </m:r>
                    <m:r>
                      <a:rPr lang="en-US" sz="2600" b="0" i="1" dirty="0" smtClean="0">
                        <a:latin typeface="Cambria Math" panose="02040503050406030204" pitchFamily="18" charset="0"/>
                      </a:rPr>
                      <m:t>𝑐𝑎𝑝𝑖𝑡𝑎𝑙</m:t>
                    </m:r>
                    <m:r>
                      <a:rPr lang="en-US" sz="2600" b="0" i="1" dirty="0" smtClean="0">
                        <a:latin typeface="Cambria Math" panose="02040503050406030204" pitchFamily="18" charset="0"/>
                      </a:rPr>
                      <m:t>, </m:t>
                    </m:r>
                    <m:r>
                      <a:rPr lang="en-US" sz="2600" b="0" i="1" dirty="0" smtClean="0">
                        <a:latin typeface="Cambria Math" panose="02040503050406030204" pitchFamily="18" charset="0"/>
                      </a:rPr>
                      <m:t>𝑛𝑎𝑡𝑢𝑟𝑎𝑙</m:t>
                    </m:r>
                    <m:r>
                      <a:rPr lang="en-US" sz="2600" b="0" i="1" dirty="0" smtClean="0">
                        <a:latin typeface="Cambria Math" panose="02040503050406030204" pitchFamily="18" charset="0"/>
                      </a:rPr>
                      <m:t> </m:t>
                    </m:r>
                    <m:r>
                      <a:rPr lang="en-US" sz="2600" b="0" i="1" dirty="0" smtClean="0">
                        <a:latin typeface="Cambria Math" panose="02040503050406030204" pitchFamily="18" charset="0"/>
                      </a:rPr>
                      <m:t>𝑟𝑒𝑠𝑜𝑢𝑟𝑐𝑒𝑠</m:t>
                    </m:r>
                    <m:r>
                      <a:rPr lang="en-US" sz="2600" i="1" dirty="0">
                        <a:latin typeface="Cambria Math" panose="02040503050406030204" pitchFamily="18" charset="0"/>
                      </a:rPr>
                      <m:t>)</m:t>
                    </m:r>
                  </m:oMath>
                </a14:m>
                <a:endParaRPr lang="en-US" sz="2600" dirty="0">
                  <a:latin typeface="Times New Roman" panose="02020603050405020304" pitchFamily="18" charset="0"/>
                  <a:cs typeface="Times New Roman" panose="02020603050405020304" pitchFamily="18" charset="0"/>
                </a:endParaRPr>
              </a:p>
              <a:p>
                <a:pPr>
                  <a:spcBef>
                    <a:spcPts val="600"/>
                  </a:spcBef>
                </a:pPr>
                <a:r>
                  <a:rPr lang="en-US" dirty="0">
                    <a:latin typeface="Times New Roman" panose="02020603050405020304" pitchFamily="18" charset="0"/>
                    <a:cs typeface="Times New Roman" panose="02020603050405020304" pitchFamily="18" charset="0"/>
                  </a:rPr>
                  <a:t>where:</a:t>
                </a:r>
              </a:p>
              <a:p>
                <a:pPr marL="171450">
                  <a:spcBef>
                    <a:spcPts val="600"/>
                  </a:spcBef>
                </a:pPr>
                <a:r>
                  <a:rPr lang="en-US" dirty="0">
                    <a:latin typeface="Times New Roman" panose="02020603050405020304" pitchFamily="18" charset="0"/>
                    <a:cs typeface="Times New Roman" panose="02020603050405020304" pitchFamily="18" charset="0"/>
                  </a:rPr>
                  <a:t>A is </a:t>
                </a:r>
              </a:p>
            </p:txBody>
          </p:sp>
        </mc:Choice>
        <mc:Fallback xmlns="">
          <p:sp>
            <p:nvSpPr>
              <p:cNvPr id="3" name="Content Placeholder 2">
                <a:extLst>
                  <a:ext uri="{FF2B5EF4-FFF2-40B4-BE49-F238E27FC236}">
                    <a16:creationId xmlns:a16="http://schemas.microsoft.com/office/drawing/2014/main" id="{6C2B3449-7102-4FD7-A155-281E31557C20}"/>
                  </a:ext>
                </a:extLst>
              </p:cNvPr>
              <p:cNvSpPr>
                <a:spLocks noGrp="1" noRot="1" noChangeAspect="1" noMove="1" noResize="1" noEditPoints="1" noAdjustHandles="1" noChangeArrowheads="1" noChangeShapeType="1" noTextEdit="1"/>
              </p:cNvSpPr>
              <p:nvPr>
                <p:ph idx="1"/>
              </p:nvPr>
            </p:nvSpPr>
            <p:spPr>
              <a:xfrm>
                <a:off x="457200" y="1524001"/>
                <a:ext cx="8229600" cy="4953000"/>
              </a:xfrm>
              <a:blipFill>
                <a:blip r:embed="rId3"/>
                <a:stretch>
                  <a:fillRect l="-1704" t="-17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9A1231-C4BF-4A85-9F8D-362A63307059}"/>
              </a:ext>
            </a:extLst>
          </p:cNvPr>
          <p:cNvSpPr>
            <a:spLocks noGrp="1"/>
          </p:cNvSpPr>
          <p:nvPr>
            <p:ph type="sldNum" sz="quarter" idx="12"/>
          </p:nvPr>
        </p:nvSpPr>
        <p:spPr/>
        <p:txBody>
          <a:bodyPr/>
          <a:lstStyle/>
          <a:p>
            <a:pPr>
              <a:defRPr/>
            </a:pPr>
            <a:fld id="{34D6A8A7-5109-4035-A6F9-3284B529B11C}" type="slidenum">
              <a:rPr lang="en-US" smtClean="0"/>
              <a:pPr>
                <a:defRPr/>
              </a:pPr>
              <a:t>23</a:t>
            </a:fld>
            <a:endParaRPr lang="en-US"/>
          </a:p>
        </p:txBody>
      </p:sp>
    </p:spTree>
    <p:extLst>
      <p:ext uri="{BB962C8B-B14F-4D97-AF65-F5344CB8AC3E}">
        <p14:creationId xmlns:p14="http://schemas.microsoft.com/office/powerpoint/2010/main" val="302054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5736" y="2196754"/>
            <a:ext cx="3536508" cy="2971394"/>
          </a:xfrm>
          <a:prstGeom prst="rect">
            <a:avLst/>
          </a:prstGeom>
        </p:spPr>
      </p:pic>
      <p:sp>
        <p:nvSpPr>
          <p:cNvPr id="65542" name="Title 6"/>
          <p:cNvSpPr>
            <a:spLocks noGrp="1"/>
          </p:cNvSpPr>
          <p:nvPr>
            <p:ph type="title"/>
          </p:nvPr>
        </p:nvSpPr>
        <p:spPr>
          <a:xfrm>
            <a:off x="457200" y="274638"/>
            <a:ext cx="8229600" cy="803732"/>
          </a:xfrm>
        </p:spPr>
        <p:txBody>
          <a:bodyPr/>
          <a:lstStyle/>
          <a:p>
            <a:r>
              <a:rPr lang="en-US" altLang="en-US" sz="4000" b="1" dirty="0"/>
              <a:t>Solow II: New Technology</a:t>
            </a:r>
          </a:p>
        </p:txBody>
      </p:sp>
      <p:pic>
        <p:nvPicPr>
          <p:cNvPr id="15" name="Picture 14"/>
          <p:cNvPicPr>
            <a:picLocks noChangeAspect="1"/>
          </p:cNvPicPr>
          <p:nvPr/>
        </p:nvPicPr>
        <p:blipFill>
          <a:blip r:embed="rId4">
            <a:clrChange>
              <a:clrFrom>
                <a:srgbClr val="FFFFFF"/>
              </a:clrFrom>
              <a:clrTo>
                <a:srgbClr val="FFFFFF">
                  <a:alpha val="0"/>
                </a:srgbClr>
              </a:clrTo>
            </a:clrChange>
          </a:blip>
          <a:stretch>
            <a:fillRect/>
          </a:stretch>
        </p:blipFill>
        <p:spPr>
          <a:xfrm>
            <a:off x="2503033" y="3446545"/>
            <a:ext cx="1125927" cy="516750"/>
          </a:xfrm>
          <a:prstGeom prst="rect">
            <a:avLst/>
          </a:prstGeom>
        </p:spPr>
      </p:pic>
      <p:pic>
        <p:nvPicPr>
          <p:cNvPr id="13" name="Picture 12" descr="ch12fig06-1b.jpg"/>
          <p:cNvPicPr>
            <a:picLocks noChangeAspect="1"/>
          </p:cNvPicPr>
          <p:nvPr/>
        </p:nvPicPr>
        <p:blipFill>
          <a:blip r:embed="rId5">
            <a:clrChange>
              <a:clrFrom>
                <a:srgbClr val="FFFFFF"/>
              </a:clrFrom>
              <a:clrTo>
                <a:srgbClr val="FFFFFF">
                  <a:alpha val="0"/>
                </a:srgbClr>
              </a:clrTo>
            </a:clrChange>
          </a:blip>
          <a:stretch>
            <a:fillRect/>
          </a:stretch>
        </p:blipFill>
        <p:spPr>
          <a:xfrm>
            <a:off x="2507236" y="3824211"/>
            <a:ext cx="1159538" cy="197037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462" y="2731438"/>
            <a:ext cx="3500406" cy="2436710"/>
          </a:xfrm>
          <a:prstGeom prst="rect">
            <a:avLst/>
          </a:prstGeom>
        </p:spPr>
      </p:pic>
      <p:pic>
        <p:nvPicPr>
          <p:cNvPr id="16" name="Picture 15"/>
          <p:cNvPicPr>
            <a:picLocks noChangeAspect="1"/>
          </p:cNvPicPr>
          <p:nvPr/>
        </p:nvPicPr>
        <p:blipFill>
          <a:blip r:embed="rId7"/>
          <a:stretch>
            <a:fillRect/>
          </a:stretch>
        </p:blipFill>
        <p:spPr>
          <a:xfrm>
            <a:off x="5589227" y="2449114"/>
            <a:ext cx="95061" cy="352284"/>
          </a:xfrm>
          <a:prstGeom prst="rect">
            <a:avLst/>
          </a:prstGeom>
        </p:spPr>
      </p:pic>
      <p:pic>
        <p:nvPicPr>
          <p:cNvPr id="18" name="Picture 17"/>
          <p:cNvPicPr>
            <a:picLocks noChangeAspect="1"/>
          </p:cNvPicPr>
          <p:nvPr/>
        </p:nvPicPr>
        <p:blipFill>
          <a:blip r:embed="rId8">
            <a:clrChange>
              <a:clrFrom>
                <a:srgbClr val="FFFFFF"/>
              </a:clrFrom>
              <a:clrTo>
                <a:srgbClr val="FFFFFF">
                  <a:alpha val="0"/>
                </a:srgbClr>
              </a:clrTo>
            </a:clrChange>
          </a:blip>
          <a:stretch>
            <a:fillRect/>
          </a:stretch>
        </p:blipFill>
        <p:spPr>
          <a:xfrm>
            <a:off x="5753436" y="2489579"/>
            <a:ext cx="1151138" cy="130238"/>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12365" y="2909660"/>
            <a:ext cx="3882142" cy="1533446"/>
          </a:xfrm>
          <a:prstGeom prst="rect">
            <a:avLst/>
          </a:prstGeom>
        </p:spPr>
      </p:pic>
      <p:pic>
        <p:nvPicPr>
          <p:cNvPr id="17" name="Picture 16"/>
          <p:cNvPicPr>
            <a:picLocks noChangeAspect="1"/>
          </p:cNvPicPr>
          <p:nvPr/>
        </p:nvPicPr>
        <p:blipFill>
          <a:blip r:embed="rId7"/>
          <a:stretch>
            <a:fillRect/>
          </a:stretch>
        </p:blipFill>
        <p:spPr>
          <a:xfrm>
            <a:off x="2407026" y="3572581"/>
            <a:ext cx="71420" cy="264677"/>
          </a:xfrm>
          <a:prstGeom prst="rect">
            <a:avLst/>
          </a:prstGeom>
        </p:spPr>
      </p:pic>
      <p:pic>
        <p:nvPicPr>
          <p:cNvPr id="20" name="Picture 19" descr="A line graph titled New Technology and the Production Function, with K (capital) on the x axis and Y (real Gross Domestic Product) on the y axis. Two lines called F1 and F2 are both positive in slope: the lines are steep initially then flatten out to a gradual curve near the top of the graph. F2 increases more steeply at the beginning, shifted up by new technology (A). At point K, F1 is at Y1, and while F2 is at Y2. Y equals A times F times (labor, capital, natural resources)."/>
          <p:cNvPicPr>
            <a:picLocks noChangeAspect="1"/>
          </p:cNvPicPr>
          <p:nvPr/>
        </p:nvPicPr>
        <p:blipFill>
          <a:blip r:embed="rId10">
            <a:clrChange>
              <a:clrFrom>
                <a:srgbClr val="FFFFFF"/>
              </a:clrFrom>
              <a:clrTo>
                <a:srgbClr val="FFFFFF">
                  <a:alpha val="0"/>
                </a:srgbClr>
              </a:clrTo>
            </a:clrChange>
          </a:blip>
          <a:stretch>
            <a:fillRect/>
          </a:stretch>
        </p:blipFill>
        <p:spPr>
          <a:xfrm>
            <a:off x="1902487" y="1926772"/>
            <a:ext cx="5797688" cy="3982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10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6DA8-2794-4C3D-9E7F-5A27C1BC5160}"/>
              </a:ext>
            </a:extLst>
          </p:cNvPr>
          <p:cNvSpPr>
            <a:spLocks noGrp="1"/>
          </p:cNvSpPr>
          <p:nvPr>
            <p:ph type="title"/>
          </p:nvPr>
        </p:nvSpPr>
        <p:spPr>
          <a:xfrm>
            <a:off x="457200" y="274638"/>
            <a:ext cx="8229600" cy="792162"/>
          </a:xfrm>
        </p:spPr>
        <p:txBody>
          <a:bodyPr/>
          <a:lstStyle/>
          <a:p>
            <a:r>
              <a:rPr lang="en-AU" sz="4000" b="1" dirty="0"/>
              <a:t>Exogenous Technological Change</a:t>
            </a:r>
          </a:p>
        </p:txBody>
      </p:sp>
      <p:sp>
        <p:nvSpPr>
          <p:cNvPr id="3" name="Content Placeholder 2">
            <a:extLst>
              <a:ext uri="{FF2B5EF4-FFF2-40B4-BE49-F238E27FC236}">
                <a16:creationId xmlns:a16="http://schemas.microsoft.com/office/drawing/2014/main" id="{7D773FE7-850F-4F5D-B8AB-63BA596BF608}"/>
              </a:ext>
            </a:extLst>
          </p:cNvPr>
          <p:cNvSpPr>
            <a:spLocks noGrp="1"/>
          </p:cNvSpPr>
          <p:nvPr>
            <p:ph idx="1"/>
          </p:nvPr>
        </p:nvSpPr>
        <p:spPr>
          <a:xfrm>
            <a:off x="457200" y="1371600"/>
            <a:ext cx="8229600" cy="4754563"/>
          </a:xfrm>
        </p:spPr>
        <p:txBody>
          <a:bodyPr/>
          <a:lstStyle/>
          <a:p>
            <a:r>
              <a:rPr lang="en-US" dirty="0">
                <a:latin typeface="Times New Roman" panose="02020603050405020304" pitchFamily="18" charset="0"/>
                <a:cs typeface="Times New Roman" panose="02020603050405020304" pitchFamily="18" charset="0"/>
              </a:rPr>
              <a:t>Solow II assumes that changes in technology are</a:t>
            </a:r>
            <a:endParaRPr lang="en-AU"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Exogenous technology is       related to what is happening inside the economy.</a:t>
            </a:r>
          </a:p>
          <a:p>
            <a:r>
              <a:rPr lang="en-US" dirty="0">
                <a:latin typeface="Times New Roman" panose="02020603050405020304" pitchFamily="18" charset="0"/>
                <a:cs typeface="Times New Roman" panose="02020603050405020304" pitchFamily="18" charset="0"/>
              </a:rPr>
              <a:t>Two reasons for this assumption:</a:t>
            </a:r>
          </a:p>
          <a:p>
            <a:pPr lvl="1"/>
            <a:r>
              <a:rPr lang="en-US" dirty="0">
                <a:latin typeface="Times New Roman" panose="02020603050405020304" pitchFamily="18" charset="0"/>
                <a:cs typeface="Times New Roman" panose="02020603050405020304" pitchFamily="18" charset="0"/>
              </a:rPr>
              <a:t>1. Technological progress often is lucky and </a:t>
            </a:r>
            <a:endParaRPr lang="en-US" b="1" dirty="0">
              <a:solidFill>
                <a:srgbClr val="FF0000"/>
              </a:solidFill>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2. It made the theoretical models easier to</a:t>
            </a:r>
          </a:p>
        </p:txBody>
      </p:sp>
      <p:sp>
        <p:nvSpPr>
          <p:cNvPr id="4" name="Slide Number Placeholder 3">
            <a:extLst>
              <a:ext uri="{FF2B5EF4-FFF2-40B4-BE49-F238E27FC236}">
                <a16:creationId xmlns:a16="http://schemas.microsoft.com/office/drawing/2014/main" id="{04FE1046-39AE-4114-B07B-46F6ECE32D60}"/>
              </a:ext>
            </a:extLst>
          </p:cNvPr>
          <p:cNvSpPr>
            <a:spLocks noGrp="1"/>
          </p:cNvSpPr>
          <p:nvPr>
            <p:ph type="sldNum" sz="quarter" idx="12"/>
          </p:nvPr>
        </p:nvSpPr>
        <p:spPr/>
        <p:txBody>
          <a:bodyPr/>
          <a:lstStyle/>
          <a:p>
            <a:pPr>
              <a:defRPr/>
            </a:pPr>
            <a:fld id="{34D6A8A7-5109-4035-A6F9-3284B529B11C}" type="slidenum">
              <a:rPr lang="en-US" smtClean="0"/>
              <a:pPr>
                <a:defRPr/>
              </a:pPr>
              <a:t>25</a:t>
            </a:fld>
            <a:endParaRPr lang="en-US"/>
          </a:p>
        </p:txBody>
      </p:sp>
    </p:spTree>
    <p:extLst>
      <p:ext uri="{BB962C8B-B14F-4D97-AF65-F5344CB8AC3E}">
        <p14:creationId xmlns:p14="http://schemas.microsoft.com/office/powerpoint/2010/main" val="11413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94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7"/>
          <p:cNvSpPr>
            <a:spLocks noChangeArrowheads="1"/>
          </p:cNvSpPr>
          <p:nvPr/>
        </p:nvSpPr>
        <p:spPr bwMode="auto">
          <a:xfrm>
            <a:off x="5334000" y="685800"/>
            <a:ext cx="3352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US" altLang="en-US" sz="3600" dirty="0">
              <a:latin typeface="Arial" panose="020B0604020202020204" pitchFamily="34" charset="0"/>
            </a:endParaRPr>
          </a:p>
          <a:p>
            <a:pPr algn="ctr" eaLnBrk="1" hangingPunct="1">
              <a:spcBef>
                <a:spcPct val="0"/>
              </a:spcBef>
              <a:buFontTx/>
              <a:buNone/>
            </a:pPr>
            <a:endParaRPr lang="en-US" altLang="en-US" sz="3600" dirty="0">
              <a:latin typeface="Arial" panose="020B0604020202020204" pitchFamily="34" charset="0"/>
            </a:endParaRPr>
          </a:p>
          <a:p>
            <a:pPr algn="ctr" eaLnBrk="1" hangingPunct="1">
              <a:spcBef>
                <a:spcPct val="0"/>
              </a:spcBef>
              <a:buFontTx/>
              <a:buNone/>
            </a:pPr>
            <a:r>
              <a:rPr lang="en-US" altLang="en-US" sz="3600" dirty="0">
                <a:latin typeface="Arial" panose="020B0604020202020204" pitchFamily="34" charset="0"/>
              </a:rPr>
              <a:t>Almost everything from this 1991 Radio Shack ad is now available on a $200 smartphone.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1122363"/>
            <a:ext cx="9140825"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96A04CA-532A-4390-94E5-AF861A0F5AF7}"/>
              </a:ext>
            </a:extLst>
          </p:cNvPr>
          <p:cNvSpPr>
            <a:spLocks noGrp="1"/>
          </p:cNvSpPr>
          <p:nvPr>
            <p:ph type="sldNum" sz="quarter" idx="12"/>
          </p:nvPr>
        </p:nvSpPr>
        <p:spPr/>
        <p:txBody>
          <a:bodyPr/>
          <a:lstStyle/>
          <a:p>
            <a:pPr>
              <a:defRPr/>
            </a:pPr>
            <a:fld id="{7AEF4B71-A9BB-4321-A0B3-2CDC81B55AE1}"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1576AE-78F8-4F29-8A8B-B30BA132400C}"/>
              </a:ext>
            </a:extLst>
          </p:cNvPr>
          <p:cNvSpPr>
            <a:spLocks noGrp="1"/>
          </p:cNvSpPr>
          <p:nvPr>
            <p:ph type="title"/>
          </p:nvPr>
        </p:nvSpPr>
        <p:spPr>
          <a:xfrm>
            <a:off x="457200" y="274638"/>
            <a:ext cx="8229600" cy="934656"/>
          </a:xfrm>
        </p:spPr>
        <p:txBody>
          <a:bodyPr/>
          <a:lstStyle/>
          <a:p>
            <a:r>
              <a:rPr lang="en-US" sz="4000" b="1" dirty="0"/>
              <a:t>Policy Implications of Solow II</a:t>
            </a:r>
          </a:p>
        </p:txBody>
      </p:sp>
      <p:sp>
        <p:nvSpPr>
          <p:cNvPr id="3" name="Text Placeholder 2">
            <a:extLst>
              <a:ext uri="{FF2B5EF4-FFF2-40B4-BE49-F238E27FC236}">
                <a16:creationId xmlns:a16="http://schemas.microsoft.com/office/drawing/2014/main" id="{08BA47B7-A3CC-4398-9AFB-D8B9D388C6FC}"/>
              </a:ext>
            </a:extLst>
          </p:cNvPr>
          <p:cNvSpPr>
            <a:spLocks noGrp="1"/>
          </p:cNvSpPr>
          <p:nvPr>
            <p:ph type="body" sz="quarter" idx="4294967295"/>
          </p:nvPr>
        </p:nvSpPr>
        <p:spPr>
          <a:xfrm>
            <a:off x="628650" y="1524000"/>
            <a:ext cx="4412582" cy="4800600"/>
          </a:xfrm>
        </p:spPr>
        <p:txBody>
          <a:bodyPr/>
          <a:lstStyle/>
          <a:p>
            <a:r>
              <a:rPr lang="en-US" sz="2800" dirty="0">
                <a:latin typeface="Times New Roman" panose="02020603050405020304" pitchFamily="18" charset="0"/>
                <a:cs typeface="Times New Roman" panose="02020603050405020304" pitchFamily="18" charset="0"/>
              </a:rPr>
              <a:t>Solow II emphasizes the importance of               and </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For low-income countries to grow, they need the   	       technology available.</a:t>
            </a:r>
          </a:p>
          <a:p>
            <a:r>
              <a:rPr lang="en-US" sz="2800" dirty="0">
                <a:latin typeface="Times New Roman" panose="02020603050405020304" pitchFamily="18" charset="0"/>
                <a:cs typeface="Times New Roman" panose="02020603050405020304" pitchFamily="18" charset="0"/>
              </a:rPr>
              <a:t>High-income countries can help by                 capital investment in poor countries.</a:t>
            </a:r>
          </a:p>
        </p:txBody>
      </p:sp>
      <p:pic>
        <p:nvPicPr>
          <p:cNvPr id="7" name="Picture Placeholder 4" descr="A large, old tractor sits in the grass. The wheels on either side of the driver's seat are larger than the wheels in the front, and two pipes stick out of the top of the tractor. Many vehicles and other tractors are shown in the distance.">
            <a:extLst>
              <a:ext uri="{FF2B5EF4-FFF2-40B4-BE49-F238E27FC236}">
                <a16:creationId xmlns:a16="http://schemas.microsoft.com/office/drawing/2014/main" id="{AF9D6BC9-8F34-164B-9C55-F841F51F33D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28970" y="1676400"/>
            <a:ext cx="3343275" cy="2225759"/>
          </a:xfrm>
          <a:prstGeom prst="rect">
            <a:avLst/>
          </a:prstGeom>
        </p:spPr>
      </p:pic>
      <p:sp>
        <p:nvSpPr>
          <p:cNvPr id="2" name="Slide Number Placeholder 1">
            <a:extLst>
              <a:ext uri="{FF2B5EF4-FFF2-40B4-BE49-F238E27FC236}">
                <a16:creationId xmlns:a16="http://schemas.microsoft.com/office/drawing/2014/main" id="{105071F5-4CE3-45D3-A9CB-9888B4DA86BD}"/>
              </a:ext>
            </a:extLst>
          </p:cNvPr>
          <p:cNvSpPr>
            <a:spLocks noGrp="1"/>
          </p:cNvSpPr>
          <p:nvPr>
            <p:ph type="sldNum" sz="quarter" idx="12"/>
          </p:nvPr>
        </p:nvSpPr>
        <p:spPr/>
        <p:txBody>
          <a:bodyPr/>
          <a:lstStyle/>
          <a:p>
            <a:pPr>
              <a:defRPr/>
            </a:pPr>
            <a:fld id="{34D6A8A7-5109-4035-A6F9-3284B529B11C}" type="slidenum">
              <a:rPr lang="en-US" smtClean="0"/>
              <a:pPr>
                <a:defRPr/>
              </a:pPr>
              <a:t>28</a:t>
            </a:fld>
            <a:endParaRPr lang="en-US"/>
          </a:p>
        </p:txBody>
      </p:sp>
    </p:spTree>
    <p:extLst>
      <p:ext uri="{BB962C8B-B14F-4D97-AF65-F5344CB8AC3E}">
        <p14:creationId xmlns:p14="http://schemas.microsoft.com/office/powerpoint/2010/main" val="170906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FC7C-CFA7-4551-B6C1-5EB468E06D1D}"/>
              </a:ext>
            </a:extLst>
          </p:cNvPr>
          <p:cNvSpPr>
            <a:spLocks noGrp="1"/>
          </p:cNvSpPr>
          <p:nvPr>
            <p:ph type="title"/>
          </p:nvPr>
        </p:nvSpPr>
        <p:spPr>
          <a:xfrm>
            <a:off x="457200" y="274638"/>
            <a:ext cx="8229600" cy="792162"/>
          </a:xfrm>
        </p:spPr>
        <p:txBody>
          <a:bodyPr/>
          <a:lstStyle/>
          <a:p>
            <a:r>
              <a:rPr lang="en-US" sz="4000" b="1" dirty="0"/>
              <a:t>Solow II Implementation</a:t>
            </a:r>
          </a:p>
        </p:txBody>
      </p:sp>
      <p:sp>
        <p:nvSpPr>
          <p:cNvPr id="3" name="Content Placeholder 2">
            <a:extLst>
              <a:ext uri="{FF2B5EF4-FFF2-40B4-BE49-F238E27FC236}">
                <a16:creationId xmlns:a16="http://schemas.microsoft.com/office/drawing/2014/main" id="{A054F505-01E2-4AB3-AB66-2322ABBD05E6}"/>
              </a:ext>
            </a:extLst>
          </p:cNvPr>
          <p:cNvSpPr>
            <a:spLocks noGrp="1"/>
          </p:cNvSpPr>
          <p:nvPr>
            <p:ph idx="1"/>
          </p:nvPr>
        </p:nvSpPr>
        <p:spPr>
          <a:xfrm>
            <a:off x="609600" y="1371600"/>
            <a:ext cx="7924800" cy="5029200"/>
          </a:xfrm>
        </p:spPr>
        <p:txBody>
          <a:bodyPr>
            <a:noAutofit/>
          </a:bodyPr>
          <a:lstStyle/>
          <a:p>
            <a:pPr>
              <a:spcAft>
                <a:spcPts val="900"/>
              </a:spcAft>
            </a:pPr>
            <a:r>
              <a:rPr lang="en-US" altLang="en-US" dirty="0">
                <a:latin typeface="Times New Roman" panose="02020603050405020304" pitchFamily="18" charset="0"/>
                <a:cs typeface="Times New Roman" panose="02020603050405020304" pitchFamily="18" charset="0"/>
              </a:rPr>
              <a:t>Two types of aid in the 1950s &amp; 1960s:</a:t>
            </a:r>
          </a:p>
          <a:p>
            <a:pPr lvl="1">
              <a:spcAft>
                <a:spcPts val="900"/>
              </a:spcAft>
            </a:pPr>
            <a:r>
              <a:rPr lang="en-US" altLang="en-US" sz="3200" dirty="0">
                <a:latin typeface="Times New Roman" panose="02020603050405020304" pitchFamily="18" charset="0"/>
                <a:cs typeface="Times New Roman" panose="02020603050405020304" pitchFamily="18" charset="0"/>
              </a:rPr>
              <a:t>Actual            goods were built with aid.</a:t>
            </a:r>
          </a:p>
          <a:p>
            <a:pPr lvl="1">
              <a:spcAft>
                <a:spcPts val="900"/>
              </a:spcAft>
            </a:pPr>
            <a:endParaRPr lang="en-US" altLang="en-US" sz="3200" dirty="0">
              <a:latin typeface="Times New Roman" panose="02020603050405020304" pitchFamily="18" charset="0"/>
              <a:cs typeface="Times New Roman" panose="02020603050405020304" pitchFamily="18" charset="0"/>
            </a:endParaRPr>
          </a:p>
          <a:p>
            <a:pPr lvl="1">
              <a:spcAft>
                <a:spcPts val="900"/>
              </a:spcAft>
            </a:pPr>
            <a:endParaRPr lang="en-US" altLang="en-US" sz="3200" dirty="0">
              <a:latin typeface="Times New Roman" panose="02020603050405020304" pitchFamily="18" charset="0"/>
              <a:cs typeface="Times New Roman" panose="02020603050405020304" pitchFamily="18" charset="0"/>
            </a:endParaRPr>
          </a:p>
          <a:p>
            <a:pPr lvl="1">
              <a:spcAft>
                <a:spcPts val="900"/>
              </a:spcAft>
            </a:pPr>
            <a:endParaRPr lang="en-US" altLang="en-US" sz="3200" dirty="0">
              <a:latin typeface="Times New Roman" panose="02020603050405020304" pitchFamily="18" charset="0"/>
              <a:cs typeface="Times New Roman" panose="02020603050405020304" pitchFamily="18" charset="0"/>
            </a:endParaRPr>
          </a:p>
          <a:p>
            <a:pPr lvl="1">
              <a:spcAft>
                <a:spcPts val="900"/>
              </a:spcAft>
            </a:pPr>
            <a:r>
              <a:rPr lang="en-US" altLang="en-US" sz="3200" dirty="0">
                <a:latin typeface="Times New Roman" panose="02020603050405020304" pitchFamily="18" charset="0"/>
                <a:cs typeface="Times New Roman" panose="02020603050405020304" pitchFamily="18" charset="0"/>
              </a:rPr>
              <a:t>Aid was given to developing countries to fund</a:t>
            </a:r>
          </a:p>
        </p:txBody>
      </p:sp>
      <p:pic>
        <p:nvPicPr>
          <p:cNvPr id="2050" name="Picture 2" descr="Ghana – Field Trip to Akosombo Dam – Day 1 – Kulturstudier">
            <a:extLst>
              <a:ext uri="{FF2B5EF4-FFF2-40B4-BE49-F238E27FC236}">
                <a16:creationId xmlns:a16="http://schemas.microsoft.com/office/drawing/2014/main" id="{602F5A2F-25A2-411F-BE8D-D4B2603C7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28925"/>
            <a:ext cx="2514600" cy="1819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D7CC41E-0414-4563-8A5D-152774109603}"/>
              </a:ext>
            </a:extLst>
          </p:cNvPr>
          <p:cNvSpPr>
            <a:spLocks noChangeArrowheads="1"/>
          </p:cNvSpPr>
          <p:nvPr/>
        </p:nvSpPr>
        <p:spPr bwMode="auto">
          <a:xfrm>
            <a:off x="3962400" y="3055203"/>
            <a:ext cx="3276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dirty="0">
                <a:latin typeface="Arial" panose="020B0604020202020204" pitchFamily="34" charset="0"/>
              </a:rPr>
              <a:t>Akosombo Dam built in Ghana in 1964</a:t>
            </a:r>
          </a:p>
        </p:txBody>
      </p:sp>
      <p:sp>
        <p:nvSpPr>
          <p:cNvPr id="4" name="Slide Number Placeholder 3">
            <a:extLst>
              <a:ext uri="{FF2B5EF4-FFF2-40B4-BE49-F238E27FC236}">
                <a16:creationId xmlns:a16="http://schemas.microsoft.com/office/drawing/2014/main" id="{A1871BE3-95FE-4938-8AC6-965F09B1FEAF}"/>
              </a:ext>
            </a:extLst>
          </p:cNvPr>
          <p:cNvSpPr>
            <a:spLocks noGrp="1"/>
          </p:cNvSpPr>
          <p:nvPr>
            <p:ph type="sldNum" sz="quarter" idx="12"/>
          </p:nvPr>
        </p:nvSpPr>
        <p:spPr/>
        <p:txBody>
          <a:bodyPr/>
          <a:lstStyle/>
          <a:p>
            <a:pPr>
              <a:defRPr/>
            </a:pPr>
            <a:fld id="{34D6A8A7-5109-4035-A6F9-3284B529B11C}" type="slidenum">
              <a:rPr lang="en-US" smtClean="0"/>
              <a:pPr>
                <a:defRPr/>
              </a:pPr>
              <a:t>29</a:t>
            </a:fld>
            <a:endParaRPr lang="en-US"/>
          </a:p>
        </p:txBody>
      </p:sp>
    </p:spTree>
    <p:extLst>
      <p:ext uri="{BB962C8B-B14F-4D97-AF65-F5344CB8AC3E}">
        <p14:creationId xmlns:p14="http://schemas.microsoft.com/office/powerpoint/2010/main" val="149373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61B5-0497-4E41-B190-EA01AE1F0C5A}"/>
              </a:ext>
            </a:extLst>
          </p:cNvPr>
          <p:cNvSpPr>
            <a:spLocks noGrp="1"/>
          </p:cNvSpPr>
          <p:nvPr>
            <p:ph type="title"/>
          </p:nvPr>
        </p:nvSpPr>
        <p:spPr>
          <a:xfrm>
            <a:off x="457200" y="274638"/>
            <a:ext cx="8229600" cy="1012598"/>
          </a:xfrm>
        </p:spPr>
        <p:txBody>
          <a:bodyPr/>
          <a:lstStyle/>
          <a:p>
            <a:r>
              <a:rPr lang="en-US" sz="4000" b="1" dirty="0"/>
              <a:t>Evolution of Economic Theories </a:t>
            </a:r>
          </a:p>
        </p:txBody>
      </p:sp>
      <p:sp>
        <p:nvSpPr>
          <p:cNvPr id="3" name="Content Placeholder 2">
            <a:extLst>
              <a:ext uri="{FF2B5EF4-FFF2-40B4-BE49-F238E27FC236}">
                <a16:creationId xmlns:a16="http://schemas.microsoft.com/office/drawing/2014/main" id="{892E3500-8FBC-487F-939A-F6496D75E830}"/>
              </a:ext>
            </a:extLst>
          </p:cNvPr>
          <p:cNvSpPr>
            <a:spLocks noGrp="1"/>
          </p:cNvSpPr>
          <p:nvPr>
            <p:ph idx="1"/>
          </p:nvPr>
        </p:nvSpPr>
        <p:spPr>
          <a:xfrm>
            <a:off x="628650" y="1447800"/>
            <a:ext cx="7905750" cy="4648200"/>
          </a:xfrm>
        </p:spPr>
        <p:txBody>
          <a:bodyPr/>
          <a:lstStyle/>
          <a:p>
            <a:r>
              <a:rPr lang="en-US" dirty="0">
                <a:latin typeface="Times New Roman" panose="02020603050405020304" pitchFamily="18" charset="0"/>
                <a:cs typeface="Times New Roman" panose="02020603050405020304" pitchFamily="18" charset="0"/>
              </a:rPr>
              <a:t>Good economic models are simple, flexible, and useful for making accurate predictions.</a:t>
            </a:r>
          </a:p>
        </p:txBody>
      </p:sp>
      <p:pic>
        <p:nvPicPr>
          <p:cNvPr id="19" name="Picture 18">
            <a:extLst>
              <a:ext uri="{FF2B5EF4-FFF2-40B4-BE49-F238E27FC236}">
                <a16:creationId xmlns:a16="http://schemas.microsoft.com/office/drawing/2014/main" id="{1794F820-C356-42DC-91A0-52D4A70B86F9}"/>
              </a:ext>
            </a:extLst>
          </p:cNvPr>
          <p:cNvPicPr>
            <a:picLocks noChangeAspect="1"/>
          </p:cNvPicPr>
          <p:nvPr/>
        </p:nvPicPr>
        <p:blipFill>
          <a:blip r:embed="rId3"/>
          <a:stretch>
            <a:fillRect/>
          </a:stretch>
        </p:blipFill>
        <p:spPr>
          <a:xfrm rot="1082961">
            <a:off x="3029821" y="3425122"/>
            <a:ext cx="594078" cy="1003331"/>
          </a:xfrm>
          <a:prstGeom prst="rect">
            <a:avLst/>
          </a:prstGeom>
        </p:spPr>
      </p:pic>
      <p:sp>
        <p:nvSpPr>
          <p:cNvPr id="6" name="Rectangle 5" descr="A flow chart titled the Interplay between the Real World and Economic Theory. The flow begins at real-world observations, continues to economic theory, then policy, and back to real-world observations.">
            <a:extLst>
              <a:ext uri="{FF2B5EF4-FFF2-40B4-BE49-F238E27FC236}">
                <a16:creationId xmlns:a16="http://schemas.microsoft.com/office/drawing/2014/main" id="{2B1ABF5C-DA7C-4F4E-8E51-1EFA4840194C}"/>
              </a:ext>
            </a:extLst>
          </p:cNvPr>
          <p:cNvSpPr/>
          <p:nvPr/>
        </p:nvSpPr>
        <p:spPr>
          <a:xfrm>
            <a:off x="3888540" y="3284764"/>
            <a:ext cx="1521660" cy="677636"/>
          </a:xfrm>
          <a:prstGeom prst="rect">
            <a:avLst/>
          </a:prstGeom>
          <a:solidFill>
            <a:srgbClr val="C2E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Real-World Observations</a:t>
            </a:r>
          </a:p>
        </p:txBody>
      </p:sp>
      <p:sp>
        <p:nvSpPr>
          <p:cNvPr id="7" name="Rectangle 6">
            <a:extLst>
              <a:ext uri="{FF2B5EF4-FFF2-40B4-BE49-F238E27FC236}">
                <a16:creationId xmlns:a16="http://schemas.microsoft.com/office/drawing/2014/main" id="{D399B2B5-B334-489D-9D55-BB6BD4BF8433}"/>
              </a:ext>
            </a:extLst>
          </p:cNvPr>
          <p:cNvSpPr/>
          <p:nvPr/>
        </p:nvSpPr>
        <p:spPr>
          <a:xfrm>
            <a:off x="2676019" y="4580164"/>
            <a:ext cx="1428750" cy="677636"/>
          </a:xfrm>
          <a:prstGeom prst="rect">
            <a:avLst/>
          </a:prstGeom>
          <a:solidFill>
            <a:srgbClr val="F3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Policy</a:t>
            </a:r>
          </a:p>
        </p:txBody>
      </p:sp>
      <p:sp>
        <p:nvSpPr>
          <p:cNvPr id="8" name="Rectangle 7">
            <a:extLst>
              <a:ext uri="{FF2B5EF4-FFF2-40B4-BE49-F238E27FC236}">
                <a16:creationId xmlns:a16="http://schemas.microsoft.com/office/drawing/2014/main" id="{BBA27468-3FEA-4451-8BF6-E5EF817CB2E6}"/>
              </a:ext>
            </a:extLst>
          </p:cNvPr>
          <p:cNvSpPr/>
          <p:nvPr/>
        </p:nvSpPr>
        <p:spPr>
          <a:xfrm>
            <a:off x="5039233" y="4580164"/>
            <a:ext cx="1428750" cy="677636"/>
          </a:xfrm>
          <a:prstGeom prst="rect">
            <a:avLst/>
          </a:prstGeom>
          <a:solidFill>
            <a:srgbClr val="F3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Economic Theory</a:t>
            </a:r>
          </a:p>
        </p:txBody>
      </p:sp>
      <p:pic>
        <p:nvPicPr>
          <p:cNvPr id="20" name="Picture 19">
            <a:extLst>
              <a:ext uri="{FF2B5EF4-FFF2-40B4-BE49-F238E27FC236}">
                <a16:creationId xmlns:a16="http://schemas.microsoft.com/office/drawing/2014/main" id="{A50AD348-F9D7-437A-986E-C1D61EFCCFF5}"/>
              </a:ext>
            </a:extLst>
          </p:cNvPr>
          <p:cNvPicPr>
            <a:picLocks noChangeAspect="1"/>
          </p:cNvPicPr>
          <p:nvPr/>
        </p:nvPicPr>
        <p:blipFill>
          <a:blip r:embed="rId3"/>
          <a:stretch>
            <a:fillRect/>
          </a:stretch>
        </p:blipFill>
        <p:spPr>
          <a:xfrm rot="6967882">
            <a:off x="5595787" y="3435951"/>
            <a:ext cx="590689" cy="997607"/>
          </a:xfrm>
          <a:prstGeom prst="rect">
            <a:avLst/>
          </a:prstGeom>
        </p:spPr>
      </p:pic>
      <p:pic>
        <p:nvPicPr>
          <p:cNvPr id="21" name="Picture 20">
            <a:extLst>
              <a:ext uri="{FF2B5EF4-FFF2-40B4-BE49-F238E27FC236}">
                <a16:creationId xmlns:a16="http://schemas.microsoft.com/office/drawing/2014/main" id="{D653E2E9-0F7D-48D8-BD40-2EF6CB26673A}"/>
              </a:ext>
            </a:extLst>
          </p:cNvPr>
          <p:cNvPicPr>
            <a:picLocks noChangeAspect="1"/>
          </p:cNvPicPr>
          <p:nvPr/>
        </p:nvPicPr>
        <p:blipFill>
          <a:blip r:embed="rId3"/>
          <a:stretch>
            <a:fillRect/>
          </a:stretch>
        </p:blipFill>
        <p:spPr>
          <a:xfrm rot="14890950">
            <a:off x="4262868" y="5054551"/>
            <a:ext cx="641891" cy="1084082"/>
          </a:xfrm>
          <a:prstGeom prst="rect">
            <a:avLst/>
          </a:prstGeom>
        </p:spPr>
      </p:pic>
      <p:sp>
        <p:nvSpPr>
          <p:cNvPr id="4" name="Slide Number Placeholder 3">
            <a:extLst>
              <a:ext uri="{FF2B5EF4-FFF2-40B4-BE49-F238E27FC236}">
                <a16:creationId xmlns:a16="http://schemas.microsoft.com/office/drawing/2014/main" id="{80930309-D681-4A5C-B4D8-3A6610FDB6B7}"/>
              </a:ext>
            </a:extLst>
          </p:cNvPr>
          <p:cNvSpPr>
            <a:spLocks noGrp="1"/>
          </p:cNvSpPr>
          <p:nvPr>
            <p:ph type="sldNum" sz="quarter" idx="12"/>
          </p:nvPr>
        </p:nvSpPr>
        <p:spPr/>
        <p:txBody>
          <a:bodyPr/>
          <a:lstStyle/>
          <a:p>
            <a:pPr>
              <a:defRPr/>
            </a:pPr>
            <a:fld id="{34D6A8A7-5109-4035-A6F9-3284B529B11C}" type="slidenum">
              <a:rPr lang="en-US" smtClean="0"/>
              <a:pPr>
                <a:defRPr/>
              </a:pPr>
              <a:t>3</a:t>
            </a:fld>
            <a:endParaRPr lang="en-US"/>
          </a:p>
        </p:txBody>
      </p:sp>
    </p:spTree>
    <p:extLst>
      <p:ext uri="{BB962C8B-B14F-4D97-AF65-F5344CB8AC3E}">
        <p14:creationId xmlns:p14="http://schemas.microsoft.com/office/powerpoint/2010/main" val="212688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500"/>
                                        <p:tgtEl>
                                          <p:spTgt spid="21"/>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FC7C-CFA7-4551-B6C1-5EB468E06D1D}"/>
              </a:ext>
            </a:extLst>
          </p:cNvPr>
          <p:cNvSpPr>
            <a:spLocks noGrp="1"/>
          </p:cNvSpPr>
          <p:nvPr>
            <p:ph type="title"/>
          </p:nvPr>
        </p:nvSpPr>
        <p:spPr>
          <a:xfrm>
            <a:off x="457200" y="274638"/>
            <a:ext cx="8229600" cy="792162"/>
          </a:xfrm>
        </p:spPr>
        <p:txBody>
          <a:bodyPr/>
          <a:lstStyle/>
          <a:p>
            <a:r>
              <a:rPr lang="en-US" sz="4000" b="1" dirty="0"/>
              <a:t>Solow II Implementation</a:t>
            </a:r>
          </a:p>
        </p:txBody>
      </p:sp>
      <p:sp>
        <p:nvSpPr>
          <p:cNvPr id="3" name="Content Placeholder 2">
            <a:extLst>
              <a:ext uri="{FF2B5EF4-FFF2-40B4-BE49-F238E27FC236}">
                <a16:creationId xmlns:a16="http://schemas.microsoft.com/office/drawing/2014/main" id="{A054F505-01E2-4AB3-AB66-2322ABBD05E6}"/>
              </a:ext>
            </a:extLst>
          </p:cNvPr>
          <p:cNvSpPr>
            <a:spLocks noGrp="1"/>
          </p:cNvSpPr>
          <p:nvPr>
            <p:ph idx="1"/>
          </p:nvPr>
        </p:nvSpPr>
        <p:spPr>
          <a:xfrm>
            <a:off x="533400" y="1371600"/>
            <a:ext cx="8077200" cy="4648200"/>
          </a:xfrm>
        </p:spPr>
        <p:txBody>
          <a:bodyPr>
            <a:noAutofit/>
          </a:bodyPr>
          <a:lstStyle/>
          <a:p>
            <a:pPr>
              <a:spcAft>
                <a:spcPts val="900"/>
              </a:spcAft>
            </a:pPr>
            <a:r>
              <a:rPr lang="en-US" altLang="en-US" dirty="0">
                <a:latin typeface="Times New Roman" panose="02020603050405020304" pitchFamily="18" charset="0"/>
                <a:cs typeface="Times New Roman" panose="02020603050405020304" pitchFamily="18" charset="0"/>
              </a:rPr>
              <a:t>Results of these policies:</a:t>
            </a:r>
          </a:p>
          <a:p>
            <a:pPr lvl="1">
              <a:spcAft>
                <a:spcPts val="900"/>
              </a:spcAft>
            </a:pPr>
            <a:r>
              <a:rPr lang="en-US" altLang="en-US" sz="3200" dirty="0">
                <a:latin typeface="Times New Roman" panose="02020603050405020304" pitchFamily="18" charset="0"/>
                <a:cs typeface="Times New Roman" panose="02020603050405020304" pitchFamily="18" charset="0"/>
              </a:rPr>
              <a:t>Some countries received billions in aid &amp; are no better off today than they were in 1960.</a:t>
            </a:r>
          </a:p>
          <a:p>
            <a:pPr lvl="2">
              <a:spcAft>
                <a:spcPts val="900"/>
              </a:spcAft>
            </a:pPr>
            <a:r>
              <a:rPr lang="en-US" altLang="en-US" sz="2800" dirty="0">
                <a:latin typeface="Times New Roman" panose="02020603050405020304" pitchFamily="18" charset="0"/>
                <a:cs typeface="Times New Roman" panose="02020603050405020304" pitchFamily="18" charset="0"/>
              </a:rPr>
              <a:t>Zimbabwe, Liberia &amp; Haiti.</a:t>
            </a:r>
          </a:p>
          <a:p>
            <a:pPr lvl="1">
              <a:spcAft>
                <a:spcPts val="900"/>
              </a:spcAft>
            </a:pPr>
            <a:r>
              <a:rPr lang="en-US" altLang="en-US" sz="3200" dirty="0">
                <a:latin typeface="Times New Roman" panose="02020603050405020304" pitchFamily="18" charset="0"/>
                <a:cs typeface="Times New Roman" panose="02020603050405020304" pitchFamily="18" charset="0"/>
              </a:rPr>
              <a:t>Some countries received almost no aid and have grown rapidly.</a:t>
            </a:r>
          </a:p>
          <a:p>
            <a:pPr lvl="2">
              <a:spcAft>
                <a:spcPts val="900"/>
              </a:spcAft>
            </a:pPr>
            <a:r>
              <a:rPr lang="en-US" sz="2800" dirty="0">
                <a:latin typeface="Times New Roman" panose="02020603050405020304" pitchFamily="18" charset="0"/>
                <a:cs typeface="Times New Roman" panose="02020603050405020304" pitchFamily="18" charset="0"/>
              </a:rPr>
              <a:t>Taiwan, Chile, China &amp; India</a:t>
            </a:r>
          </a:p>
        </p:txBody>
      </p:sp>
      <p:sp>
        <p:nvSpPr>
          <p:cNvPr id="4" name="Slide Number Placeholder 3">
            <a:extLst>
              <a:ext uri="{FF2B5EF4-FFF2-40B4-BE49-F238E27FC236}">
                <a16:creationId xmlns:a16="http://schemas.microsoft.com/office/drawing/2014/main" id="{B1A13A20-16C8-4C57-B8FE-D1D41A2DC263}"/>
              </a:ext>
            </a:extLst>
          </p:cNvPr>
          <p:cNvSpPr>
            <a:spLocks noGrp="1"/>
          </p:cNvSpPr>
          <p:nvPr>
            <p:ph type="sldNum" sz="quarter" idx="12"/>
          </p:nvPr>
        </p:nvSpPr>
        <p:spPr/>
        <p:txBody>
          <a:bodyPr/>
          <a:lstStyle/>
          <a:p>
            <a:pPr>
              <a:defRPr/>
            </a:pPr>
            <a:fld id="{34D6A8A7-5109-4035-A6F9-3284B529B11C}" type="slidenum">
              <a:rPr lang="en-US" smtClean="0"/>
              <a:pPr>
                <a:defRPr/>
              </a:pPr>
              <a:t>30</a:t>
            </a:fld>
            <a:endParaRPr lang="en-US"/>
          </a:p>
        </p:txBody>
      </p:sp>
    </p:spTree>
    <p:extLst>
      <p:ext uri="{BB962C8B-B14F-4D97-AF65-F5344CB8AC3E}">
        <p14:creationId xmlns:p14="http://schemas.microsoft.com/office/powerpoint/2010/main" val="39119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457200" y="274638"/>
            <a:ext cx="8229600" cy="868362"/>
          </a:xfrm>
        </p:spPr>
        <p:txBody>
          <a:bodyPr/>
          <a:lstStyle/>
          <a:p>
            <a:r>
              <a:rPr lang="en-US" altLang="en-US" sz="4000" b="1" dirty="0"/>
              <a:t>Solow Case Study: Africa</a:t>
            </a:r>
          </a:p>
        </p:txBody>
      </p:sp>
      <p:sp>
        <p:nvSpPr>
          <p:cNvPr id="27651" name="Content Placeholder 2"/>
          <p:cNvSpPr>
            <a:spLocks noGrp="1"/>
          </p:cNvSpPr>
          <p:nvPr>
            <p:ph idx="1"/>
          </p:nvPr>
        </p:nvSpPr>
        <p:spPr>
          <a:xfrm>
            <a:off x="609600" y="1371600"/>
            <a:ext cx="7848600" cy="5211762"/>
          </a:xfrm>
        </p:spPr>
        <p:txBody>
          <a:bodyPr>
            <a:normAutofit/>
          </a:bodyPr>
          <a:lstStyle/>
          <a:p>
            <a:r>
              <a:rPr lang="en-US" altLang="en-US" dirty="0">
                <a:latin typeface="Times New Roman" panose="02020603050405020304" pitchFamily="18" charset="0"/>
                <a:cs typeface="Times New Roman" panose="02020603050405020304" pitchFamily="18" charset="0"/>
              </a:rPr>
              <a:t>From 1956 to 1977:</a:t>
            </a:r>
          </a:p>
          <a:p>
            <a:pPr lvl="1" indent="-150019"/>
            <a:r>
              <a:rPr lang="en-US" altLang="en-US" dirty="0">
                <a:latin typeface="Times New Roman" panose="02020603050405020304" pitchFamily="18" charset="0"/>
                <a:cs typeface="Times New Roman" panose="02020603050405020304" pitchFamily="18" charset="0"/>
              </a:rPr>
              <a:t> 37 African countries achieved independence.</a:t>
            </a:r>
          </a:p>
          <a:p>
            <a:pPr lvl="1" indent="-150019"/>
            <a:r>
              <a:rPr lang="en-US" altLang="en-US" dirty="0">
                <a:latin typeface="Times New Roman" panose="02020603050405020304" pitchFamily="18" charset="0"/>
                <a:cs typeface="Times New Roman" panose="02020603050405020304" pitchFamily="18" charset="0"/>
              </a:rPr>
              <a:t> Unique opportunity to apply the Solow model.</a:t>
            </a:r>
          </a:p>
          <a:p>
            <a:pPr lvl="1" indent="-150019"/>
            <a:r>
              <a:rPr lang="en-US" altLang="en-US" dirty="0">
                <a:latin typeface="Times New Roman" panose="02020603050405020304" pitchFamily="18" charset="0"/>
                <a:cs typeface="Times New Roman" panose="02020603050405020304" pitchFamily="18" charset="0"/>
              </a:rPr>
              <a:t> Heavy capital investment projects in Africa.</a:t>
            </a:r>
          </a:p>
          <a:p>
            <a:pPr marL="150019" indent="-150019"/>
            <a:r>
              <a:rPr lang="en-US" altLang="en-US" dirty="0">
                <a:latin typeface="Times New Roman" panose="02020603050405020304" pitchFamily="18" charset="0"/>
                <a:cs typeface="Times New Roman" panose="02020603050405020304" pitchFamily="18" charset="0"/>
              </a:rPr>
              <a:t>Results:</a:t>
            </a:r>
          </a:p>
          <a:p>
            <a:pPr lvl="1" indent="-150019"/>
            <a:r>
              <a:rPr lang="en-US" altLang="en-US" dirty="0">
                <a:latin typeface="Times New Roman" panose="02020603050405020304" pitchFamily="18" charset="0"/>
                <a:cs typeface="Times New Roman" panose="02020603050405020304" pitchFamily="18" charset="0"/>
              </a:rPr>
              <a:t> 50 years later, policies            across the continent.</a:t>
            </a:r>
          </a:p>
          <a:p>
            <a:pPr lvl="1" indent="-150019"/>
            <a:r>
              <a:rPr lang="en-US" altLang="en-US" dirty="0">
                <a:latin typeface="Times New Roman" panose="02020603050405020304" pitchFamily="18" charset="0"/>
                <a:cs typeface="Times New Roman" panose="02020603050405020304" pitchFamily="18" charset="0"/>
              </a:rPr>
              <a:t> Incomplete growth theory, faulty policy.</a:t>
            </a:r>
          </a:p>
          <a:p>
            <a:pPr lvl="1" indent="-150019"/>
            <a:r>
              <a:rPr lang="en-US" altLang="en-US" dirty="0">
                <a:latin typeface="Times New Roman" panose="02020603050405020304" pitchFamily="18" charset="0"/>
                <a:cs typeface="Times New Roman" panose="02020603050405020304" pitchFamily="18" charset="0"/>
              </a:rPr>
              <a:t> Observations led to a reexamination of growth theory.</a:t>
            </a:r>
          </a:p>
        </p:txBody>
      </p:sp>
      <p:sp>
        <p:nvSpPr>
          <p:cNvPr id="2" name="Slide Number Placeholder 1">
            <a:extLst>
              <a:ext uri="{FF2B5EF4-FFF2-40B4-BE49-F238E27FC236}">
                <a16:creationId xmlns:a16="http://schemas.microsoft.com/office/drawing/2014/main" id="{B9738590-CD59-4A80-8BE8-37BDAAD6182A}"/>
              </a:ext>
            </a:extLst>
          </p:cNvPr>
          <p:cNvSpPr>
            <a:spLocks noGrp="1"/>
          </p:cNvSpPr>
          <p:nvPr>
            <p:ph type="sldNum" sz="quarter" idx="12"/>
          </p:nvPr>
        </p:nvSpPr>
        <p:spPr/>
        <p:txBody>
          <a:bodyPr/>
          <a:lstStyle/>
          <a:p>
            <a:pPr>
              <a:defRPr/>
            </a:pPr>
            <a:fld id="{34D6A8A7-5109-4035-A6F9-3284B529B11C}" type="slidenum">
              <a:rPr lang="en-US" smtClean="0"/>
              <a:pPr>
                <a:defRPr/>
              </a:pPr>
              <a:t>31</a:t>
            </a:fld>
            <a:endParaRPr lang="en-US"/>
          </a:p>
        </p:txBody>
      </p:sp>
    </p:spTree>
    <p:extLst>
      <p:ext uri="{BB962C8B-B14F-4D97-AF65-F5344CB8AC3E}">
        <p14:creationId xmlns:p14="http://schemas.microsoft.com/office/powerpoint/2010/main" val="184364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85800" y="130175"/>
            <a:ext cx="7620000" cy="707886"/>
          </a:xfrm>
          <a:prstGeom prst="rect">
            <a:avLst/>
          </a:prstGeom>
        </p:spPr>
        <p:txBody>
          <a:bodyPr wrap="square">
            <a:spAutoFit/>
          </a:bodyPr>
          <a:lstStyle/>
          <a:p>
            <a:pPr algn="ctr" eaLnBrk="1" hangingPunct="1">
              <a:defRPr/>
            </a:pPr>
            <a:r>
              <a:rPr lang="en-US" sz="4000" b="1" dirty="0">
                <a:latin typeface="+mj-lt"/>
                <a:ea typeface="ＭＳ Ｐゴシック" charset="0"/>
                <a:cs typeface="ＭＳ Ｐゴシック" charset="0"/>
              </a:rPr>
              <a:t>Solow Wrap-up</a:t>
            </a:r>
          </a:p>
        </p:txBody>
      </p:sp>
      <p:sp>
        <p:nvSpPr>
          <p:cNvPr id="8" name="Rectangle 7"/>
          <p:cNvSpPr>
            <a:spLocks noChangeArrowheads="1"/>
          </p:cNvSpPr>
          <p:nvPr/>
        </p:nvSpPr>
        <p:spPr bwMode="auto">
          <a:xfrm>
            <a:off x="457200" y="990600"/>
            <a:ext cx="4478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dirty="0">
                <a:latin typeface="Arial" panose="020B0604020202020204" pitchFamily="34" charset="0"/>
              </a:rPr>
              <a:t>African Independence Dates:</a:t>
            </a:r>
          </a:p>
        </p:txBody>
      </p:sp>
      <p:sp>
        <p:nvSpPr>
          <p:cNvPr id="9" name="Rectangle 8"/>
          <p:cNvSpPr>
            <a:spLocks noChangeArrowheads="1"/>
          </p:cNvSpPr>
          <p:nvPr/>
        </p:nvSpPr>
        <p:spPr bwMode="auto">
          <a:xfrm>
            <a:off x="4794250" y="985837"/>
            <a:ext cx="4121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dirty="0">
                <a:latin typeface="Arial" panose="020B0604020202020204" pitchFamily="34" charset="0"/>
              </a:rPr>
              <a:t> 37 nations from 1956-1977</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4288" y="1390650"/>
            <a:ext cx="4459287"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0D563AF-FA0B-4CA6-B2A1-539D0874AF02}"/>
              </a:ext>
            </a:extLst>
          </p:cNvPr>
          <p:cNvSpPr>
            <a:spLocks noGrp="1"/>
          </p:cNvSpPr>
          <p:nvPr>
            <p:ph type="sldNum" sz="quarter" idx="12"/>
          </p:nvPr>
        </p:nvSpPr>
        <p:spPr/>
        <p:txBody>
          <a:bodyPr/>
          <a:lstStyle/>
          <a:p>
            <a:pPr>
              <a:defRPr/>
            </a:pPr>
            <a:fld id="{34D6A8A7-5109-4035-A6F9-3284B529B11C}" type="slidenum">
              <a:rPr lang="en-US" smtClean="0"/>
              <a:pPr>
                <a:defRPr/>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457200" y="198438"/>
            <a:ext cx="8229600" cy="868362"/>
          </a:xfrm>
        </p:spPr>
        <p:txBody>
          <a:bodyPr/>
          <a:lstStyle/>
          <a:p>
            <a:r>
              <a:rPr lang="en-US" altLang="en-US" sz="4000" b="1" dirty="0"/>
              <a:t>Africa</a:t>
            </a:r>
          </a:p>
        </p:txBody>
      </p:sp>
      <p:pic>
        <p:nvPicPr>
          <p:cNvPr id="2" name="Picture 1">
            <a:extLst>
              <a:ext uri="{FF2B5EF4-FFF2-40B4-BE49-F238E27FC236}">
                <a16:creationId xmlns:a16="http://schemas.microsoft.com/office/drawing/2014/main" id="{50E7C99D-3272-46DF-B024-B31574484272}"/>
              </a:ext>
            </a:extLst>
          </p:cNvPr>
          <p:cNvPicPr>
            <a:picLocks noChangeAspect="1"/>
          </p:cNvPicPr>
          <p:nvPr/>
        </p:nvPicPr>
        <p:blipFill>
          <a:blip r:embed="rId3"/>
          <a:stretch>
            <a:fillRect/>
          </a:stretch>
        </p:blipFill>
        <p:spPr>
          <a:xfrm>
            <a:off x="1143000" y="1261382"/>
            <a:ext cx="6781800" cy="5021761"/>
          </a:xfrm>
          <a:prstGeom prst="rect">
            <a:avLst/>
          </a:prstGeom>
        </p:spPr>
      </p:pic>
      <p:sp>
        <p:nvSpPr>
          <p:cNvPr id="3" name="Slide Number Placeholder 2">
            <a:extLst>
              <a:ext uri="{FF2B5EF4-FFF2-40B4-BE49-F238E27FC236}">
                <a16:creationId xmlns:a16="http://schemas.microsoft.com/office/drawing/2014/main" id="{053120E5-2867-4BD5-A6DD-5DE489F2D861}"/>
              </a:ext>
            </a:extLst>
          </p:cNvPr>
          <p:cNvSpPr>
            <a:spLocks noGrp="1"/>
          </p:cNvSpPr>
          <p:nvPr>
            <p:ph type="sldNum" sz="quarter" idx="12"/>
          </p:nvPr>
        </p:nvSpPr>
        <p:spPr/>
        <p:txBody>
          <a:bodyPr/>
          <a:lstStyle/>
          <a:p>
            <a:pPr>
              <a:defRPr/>
            </a:pPr>
            <a:fld id="{34D6A8A7-5109-4035-A6F9-3284B529B11C}" type="slidenum">
              <a:rPr lang="en-US" smtClean="0"/>
              <a:pPr>
                <a:defRPr/>
              </a:pPr>
              <a:t>33</a:t>
            </a:fld>
            <a:endParaRPr lang="en-US"/>
          </a:p>
        </p:txBody>
      </p:sp>
      <p:sp>
        <p:nvSpPr>
          <p:cNvPr id="4" name="TextBox 3">
            <a:extLst>
              <a:ext uri="{FF2B5EF4-FFF2-40B4-BE49-F238E27FC236}">
                <a16:creationId xmlns:a16="http://schemas.microsoft.com/office/drawing/2014/main" id="{83B7B596-B80B-4049-9E59-6818BC12E83A}"/>
              </a:ext>
            </a:extLst>
          </p:cNvPr>
          <p:cNvSpPr txBox="1"/>
          <p:nvPr/>
        </p:nvSpPr>
        <p:spPr>
          <a:xfrm>
            <a:off x="304800" y="6412468"/>
            <a:ext cx="8001000" cy="369332"/>
          </a:xfrm>
          <a:prstGeom prst="rect">
            <a:avLst/>
          </a:prstGeom>
          <a:noFill/>
        </p:spPr>
        <p:txBody>
          <a:bodyPr wrap="square" rtlCol="0">
            <a:spAutoFit/>
          </a:bodyPr>
          <a:lstStyle/>
          <a:p>
            <a:r>
              <a:rPr lang="en-AU" dirty="0"/>
              <a:t>Source: </a:t>
            </a:r>
            <a:r>
              <a:rPr lang="en-US" altLang="en-US" dirty="0">
                <a:latin typeface="Helvetica Neue" charset="0"/>
                <a:cs typeface="Arial" panose="020B0604020202020204" pitchFamily="34" charset="0"/>
              </a:rPr>
              <a:t>https://howmuch.net/articles/gdp-per-capita-around-the-world-2018</a:t>
            </a:r>
            <a:endParaRPr lang="en-AU" dirty="0"/>
          </a:p>
        </p:txBody>
      </p:sp>
    </p:spTree>
    <p:extLst>
      <p:ext uri="{BB962C8B-B14F-4D97-AF65-F5344CB8AC3E}">
        <p14:creationId xmlns:p14="http://schemas.microsoft.com/office/powerpoint/2010/main" val="4187248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849C-8A8B-4392-959B-C6F7D9866053}"/>
              </a:ext>
            </a:extLst>
          </p:cNvPr>
          <p:cNvSpPr>
            <a:spLocks noGrp="1"/>
          </p:cNvSpPr>
          <p:nvPr>
            <p:ph type="title"/>
          </p:nvPr>
        </p:nvSpPr>
        <p:spPr>
          <a:xfrm>
            <a:off x="457200" y="274638"/>
            <a:ext cx="8229600" cy="852033"/>
          </a:xfrm>
        </p:spPr>
        <p:txBody>
          <a:bodyPr/>
          <a:lstStyle/>
          <a:p>
            <a:r>
              <a:rPr lang="en-US" sz="4000" b="1" dirty="0"/>
              <a:t>New Growth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43094-B88A-4A10-964A-BA022BFDD4DE}"/>
                  </a:ext>
                </a:extLst>
              </p:cNvPr>
              <p:cNvSpPr>
                <a:spLocks noGrp="1"/>
              </p:cNvSpPr>
              <p:nvPr>
                <p:ph idx="1"/>
              </p:nvPr>
            </p:nvSpPr>
            <p:spPr>
              <a:xfrm>
                <a:off x="304800" y="1447800"/>
                <a:ext cx="8610600" cy="5135562"/>
              </a:xfrm>
            </p:spPr>
            <p:txBody>
              <a:bodyPr>
                <a:normAutofit/>
              </a:bodyPr>
              <a:lstStyle/>
              <a:p>
                <a:r>
                  <a:rPr lang="en-US" altLang="en-US" dirty="0">
                    <a:latin typeface="Times New Roman" panose="02020603050405020304" pitchFamily="18" charset="0"/>
                    <a:cs typeface="Times New Roman" panose="02020603050405020304" pitchFamily="18" charset="0"/>
                  </a:rPr>
                  <a:t>Technological change is now considered</a:t>
                </a:r>
              </a:p>
              <a:p>
                <a:endParaRPr lang="en-US" alt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Endogenous growth</a:t>
                </a:r>
                <a:r>
                  <a:rPr lang="en-US" dirty="0">
                    <a:solidFill>
                      <a:schemeClr val="accent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growth driven by factors 		      an economy.</a:t>
                </a:r>
              </a:p>
              <a:p>
                <a:endParaRPr lang="en-US" sz="1050" dirty="0">
                  <a:latin typeface="Times New Roman" panose="02020603050405020304" pitchFamily="18" charset="0"/>
                  <a:cs typeface="Times New Roman" panose="02020603050405020304" pitchFamily="18" charset="0"/>
                </a:endParaRPr>
              </a:p>
              <a:p>
                <a:pPr>
                  <a:spcBef>
                    <a:spcPts val="600"/>
                  </a:spcBef>
                </a:pPr>
                <a14:m>
                  <m:oMath xmlns:m="http://schemas.openxmlformats.org/officeDocument/2006/math">
                    <m:r>
                      <a:rPr lang="en-US" sz="2000" i="1" dirty="0">
                        <a:latin typeface="Cambria Math" panose="02040503050406030204" pitchFamily="18" charset="0"/>
                      </a:rPr>
                      <m:t>𝐺𝐷𝑃</m:t>
                    </m:r>
                    <m:r>
                      <a:rPr lang="en-US" sz="2000" i="1" dirty="0">
                        <a:latin typeface="Cambria Math" panose="02040503050406030204" pitchFamily="18" charset="0"/>
                      </a:rPr>
                      <m:t>= </m:t>
                    </m:r>
                    <m:r>
                      <a:rPr lang="en-US" sz="2000" i="1" dirty="0">
                        <a:latin typeface="Cambria Math" panose="02040503050406030204" pitchFamily="18" charset="0"/>
                      </a:rPr>
                      <m:t>𝑌</m:t>
                    </m:r>
                    <m:r>
                      <a:rPr lang="en-US" sz="2000" i="1" dirty="0">
                        <a:latin typeface="Cambria Math" panose="02040503050406030204" pitchFamily="18" charset="0"/>
                      </a:rPr>
                      <m:t>=</m:t>
                    </m:r>
                    <m:r>
                      <a:rPr lang="en-US" sz="2000" i="1" dirty="0">
                        <a:latin typeface="Cambria Math" panose="02040503050406030204" pitchFamily="18" charset="0"/>
                      </a:rPr>
                      <m:t>𝐴</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𝐹</m:t>
                    </m:r>
                    <m:r>
                      <a:rPr lang="en-US" sz="2000" i="1" dirty="0">
                        <a:latin typeface="Cambria Math" panose="02040503050406030204" pitchFamily="18" charset="0"/>
                      </a:rPr>
                      <m:t>(</m:t>
                    </m:r>
                    <m:r>
                      <a:rPr lang="en-US" sz="2000" b="0" i="1" dirty="0" smtClean="0">
                        <a:latin typeface="Cambria Math" panose="02040503050406030204" pitchFamily="18" charset="0"/>
                      </a:rPr>
                      <m:t>𝑙𝑎𝑏𝑜𝑟</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𝑐𝑎𝑝𝑖𝑡𝑎𝑙</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𝑛𝑎𝑡𝑢𝑟𝑎𝑙</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𝑟𝑒𝑠𝑜𝑢𝑟𝑐𝑒𝑠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𝑖𝑛𝑠𝑡𝑖𝑡𝑢𝑡𝑖𝑜𝑛𝑠</m:t>
                    </m:r>
                    <m:r>
                      <a:rPr lang="en-US" sz="2000" i="1" dirty="0">
                        <a:latin typeface="Cambria Math" panose="02040503050406030204" pitchFamily="18" charset="0"/>
                      </a:rPr>
                      <m:t>)</m:t>
                    </m:r>
                  </m:oMath>
                </a14:m>
                <a:endParaRPr lang="en-US" sz="2000" dirty="0">
                  <a:latin typeface="Times New Roman" panose="02020603050405020304" pitchFamily="18" charset="0"/>
                  <a:cs typeface="Times New Roman" panose="02020603050405020304" pitchFamily="18" charset="0"/>
                </a:endParaRPr>
              </a:p>
              <a:p>
                <a:pPr>
                  <a:spcBef>
                    <a:spcPts val="600"/>
                  </a:spcBef>
                </a:pPr>
                <a:endParaRPr lang="en-US" dirty="0">
                  <a:latin typeface="Times New Roman" panose="02020603050405020304" pitchFamily="18" charset="0"/>
                  <a:cs typeface="Times New Roman" panose="02020603050405020304" pitchFamily="18" charset="0"/>
                </a:endParaRPr>
              </a:p>
              <a:p>
                <a:pPr>
                  <a:spcBef>
                    <a:spcPts val="600"/>
                  </a:spcBef>
                </a:pPr>
                <a:r>
                  <a:rPr lang="en-US" dirty="0">
                    <a:latin typeface="Times New Roman" panose="02020603050405020304" pitchFamily="18" charset="0"/>
                    <a:cs typeface="Times New Roman" panose="02020603050405020304" pitchFamily="18" charset="0"/>
                  </a:rPr>
                  <a:t>where:</a:t>
                </a:r>
              </a:p>
              <a:p>
                <a:pPr marL="171450">
                  <a:spcBef>
                    <a:spcPts val="600"/>
                  </a:spcBef>
                </a:pPr>
                <a:r>
                  <a:rPr lang="en-US" dirty="0">
                    <a:latin typeface="Times New Roman" panose="02020603050405020304" pitchFamily="18" charset="0"/>
                    <a:cs typeface="Times New Roman" panose="02020603050405020304" pitchFamily="18" charset="0"/>
                  </a:rPr>
                  <a:t>A is technology.</a:t>
                </a:r>
              </a:p>
            </p:txBody>
          </p:sp>
        </mc:Choice>
        <mc:Fallback xmlns="">
          <p:sp>
            <p:nvSpPr>
              <p:cNvPr id="3" name="Content Placeholder 2">
                <a:extLst>
                  <a:ext uri="{FF2B5EF4-FFF2-40B4-BE49-F238E27FC236}">
                    <a16:creationId xmlns:a16="http://schemas.microsoft.com/office/drawing/2014/main" id="{31143094-B88A-4A10-964A-BA022BFDD4DE}"/>
                  </a:ext>
                </a:extLst>
              </p:cNvPr>
              <p:cNvSpPr>
                <a:spLocks noGrp="1" noRot="1" noChangeAspect="1" noMove="1" noResize="1" noEditPoints="1" noAdjustHandles="1" noChangeArrowheads="1" noChangeShapeType="1" noTextEdit="1"/>
              </p:cNvSpPr>
              <p:nvPr>
                <p:ph idx="1"/>
              </p:nvPr>
            </p:nvSpPr>
            <p:spPr>
              <a:xfrm>
                <a:off x="304800" y="1447800"/>
                <a:ext cx="8610600" cy="5135562"/>
              </a:xfrm>
              <a:blipFill>
                <a:blip r:embed="rId3"/>
                <a:stretch>
                  <a:fillRect l="-1628" t="-16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3884E36-C26B-4BB8-BD6A-45FA062B54A7}"/>
              </a:ext>
            </a:extLst>
          </p:cNvPr>
          <p:cNvPicPr>
            <a:picLocks noChangeAspect="1"/>
          </p:cNvPicPr>
          <p:nvPr/>
        </p:nvPicPr>
        <p:blipFill>
          <a:blip r:embed="rId4"/>
          <a:stretch>
            <a:fillRect/>
          </a:stretch>
        </p:blipFill>
        <p:spPr>
          <a:xfrm>
            <a:off x="4953000" y="4419600"/>
            <a:ext cx="3276600" cy="1848338"/>
          </a:xfrm>
          <a:prstGeom prst="rect">
            <a:avLst/>
          </a:prstGeom>
        </p:spPr>
      </p:pic>
      <p:sp>
        <p:nvSpPr>
          <p:cNvPr id="5" name="Slide Number Placeholder 4">
            <a:extLst>
              <a:ext uri="{FF2B5EF4-FFF2-40B4-BE49-F238E27FC236}">
                <a16:creationId xmlns:a16="http://schemas.microsoft.com/office/drawing/2014/main" id="{61350ADE-9140-4007-9EC9-A49E09C3674E}"/>
              </a:ext>
            </a:extLst>
          </p:cNvPr>
          <p:cNvSpPr>
            <a:spLocks noGrp="1"/>
          </p:cNvSpPr>
          <p:nvPr>
            <p:ph type="sldNum" sz="quarter" idx="12"/>
          </p:nvPr>
        </p:nvSpPr>
        <p:spPr/>
        <p:txBody>
          <a:bodyPr/>
          <a:lstStyle/>
          <a:p>
            <a:pPr>
              <a:defRPr/>
            </a:pPr>
            <a:fld id="{34D6A8A7-5109-4035-A6F9-3284B529B11C}" type="slidenum">
              <a:rPr lang="en-US" smtClean="0"/>
              <a:pPr>
                <a:defRPr/>
              </a:pPr>
              <a:t>34</a:t>
            </a:fld>
            <a:endParaRPr lang="en-US"/>
          </a:p>
        </p:txBody>
      </p:sp>
    </p:spTree>
    <p:extLst>
      <p:ext uri="{BB962C8B-B14F-4D97-AF65-F5344CB8AC3E}">
        <p14:creationId xmlns:p14="http://schemas.microsoft.com/office/powerpoint/2010/main" val="40247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6564-FF3E-4AEC-A662-72FFCEA359EC}"/>
              </a:ext>
            </a:extLst>
          </p:cNvPr>
          <p:cNvSpPr>
            <a:spLocks noGrp="1"/>
          </p:cNvSpPr>
          <p:nvPr>
            <p:ph type="title"/>
          </p:nvPr>
        </p:nvSpPr>
        <p:spPr>
          <a:xfrm>
            <a:off x="457200" y="228600"/>
            <a:ext cx="8229600" cy="868362"/>
          </a:xfrm>
        </p:spPr>
        <p:txBody>
          <a:bodyPr/>
          <a:lstStyle/>
          <a:p>
            <a:r>
              <a:rPr lang="en-US" sz="4000" b="1" dirty="0"/>
              <a:t>Institutions</a:t>
            </a:r>
          </a:p>
        </p:txBody>
      </p:sp>
      <p:sp>
        <p:nvSpPr>
          <p:cNvPr id="3" name="Content Placeholder 2">
            <a:extLst>
              <a:ext uri="{FF2B5EF4-FFF2-40B4-BE49-F238E27FC236}">
                <a16:creationId xmlns:a16="http://schemas.microsoft.com/office/drawing/2014/main" id="{DC450502-B716-4A0A-8008-44E2E37BE03C}"/>
              </a:ext>
            </a:extLst>
          </p:cNvPr>
          <p:cNvSpPr>
            <a:spLocks noGrp="1"/>
          </p:cNvSpPr>
          <p:nvPr>
            <p:ph idx="1"/>
          </p:nvPr>
        </p:nvSpPr>
        <p:spPr>
          <a:xfrm>
            <a:off x="533400" y="1371600"/>
            <a:ext cx="8153399" cy="5029200"/>
          </a:xfrm>
        </p:spPr>
        <p:txBody>
          <a:bodyPr>
            <a:noAutofit/>
          </a:bodyPr>
          <a:lstStyle/>
          <a:p>
            <a:pPr>
              <a:spcBef>
                <a:spcPts val="1800"/>
              </a:spcBef>
            </a:pPr>
            <a:r>
              <a:rPr lang="en-US" dirty="0">
                <a:latin typeface="Times New Roman" panose="02020603050405020304" pitchFamily="18" charset="0"/>
                <a:cs typeface="Times New Roman" panose="02020603050405020304" pitchFamily="18" charset="0"/>
              </a:rPr>
              <a:t>Because technological change is                     , nations</a:t>
            </a:r>
            <a:r>
              <a:rPr lang="en-US" altLang="en-US" dirty="0">
                <a:latin typeface="Times New Roman" panose="02020603050405020304" pitchFamily="18" charset="0"/>
                <a:cs typeface="Times New Roman" panose="02020603050405020304" pitchFamily="18" charset="0"/>
              </a:rPr>
              <a:t> need to create an environment that encourages technological change.</a:t>
            </a:r>
          </a:p>
          <a:p>
            <a:pPr>
              <a:spcBef>
                <a:spcPts val="1800"/>
              </a:spcBef>
            </a:pPr>
            <a:r>
              <a:rPr lang="en-US" altLang="en-US" dirty="0">
                <a:latin typeface="Times New Roman" panose="02020603050405020304" pitchFamily="18" charset="0"/>
                <a:cs typeface="Times New Roman" panose="02020603050405020304" pitchFamily="18" charset="0"/>
              </a:rPr>
              <a:t>The right institutions         to economic growth.</a:t>
            </a:r>
          </a:p>
          <a:p>
            <a:pPr lvl="1">
              <a:spcBef>
                <a:spcPts val="1800"/>
              </a:spcBef>
            </a:pPr>
            <a:r>
              <a:rPr lang="en-US" altLang="en-US" dirty="0">
                <a:latin typeface="Times New Roman" panose="02020603050405020304" pitchFamily="18" charset="0"/>
                <a:cs typeface="Times New Roman" panose="02020603050405020304" pitchFamily="18" charset="0"/>
              </a:rPr>
              <a:t>               institutions: transparent &amp; consistent government, private property rights, stable money &amp; prices.</a:t>
            </a:r>
          </a:p>
          <a:p>
            <a:pPr lvl="1">
              <a:spcBef>
                <a:spcPts val="1800"/>
              </a:spcBef>
            </a:pPr>
            <a:r>
              <a:rPr lang="en-US" altLang="en-US" dirty="0">
                <a:latin typeface="Times New Roman" panose="02020603050405020304" pitchFamily="18" charset="0"/>
                <a:cs typeface="Times New Roman" panose="02020603050405020304" pitchFamily="18" charset="0"/>
              </a:rPr>
              <a:t>               institutions: corruption, political instability.</a:t>
            </a:r>
          </a:p>
        </p:txBody>
      </p:sp>
      <p:sp>
        <p:nvSpPr>
          <p:cNvPr id="4" name="Slide Number Placeholder 3">
            <a:extLst>
              <a:ext uri="{FF2B5EF4-FFF2-40B4-BE49-F238E27FC236}">
                <a16:creationId xmlns:a16="http://schemas.microsoft.com/office/drawing/2014/main" id="{DDADCE14-D526-4289-9899-8712D014D107}"/>
              </a:ext>
            </a:extLst>
          </p:cNvPr>
          <p:cNvSpPr>
            <a:spLocks noGrp="1"/>
          </p:cNvSpPr>
          <p:nvPr>
            <p:ph type="sldNum" sz="quarter" idx="12"/>
          </p:nvPr>
        </p:nvSpPr>
        <p:spPr/>
        <p:txBody>
          <a:bodyPr/>
          <a:lstStyle/>
          <a:p>
            <a:pPr>
              <a:defRPr/>
            </a:pPr>
            <a:fld id="{34D6A8A7-5109-4035-A6F9-3284B529B11C}" type="slidenum">
              <a:rPr lang="en-US" smtClean="0"/>
              <a:pPr>
                <a:defRPr/>
              </a:pPr>
              <a:t>35</a:t>
            </a:fld>
            <a:endParaRPr lang="en-US"/>
          </a:p>
        </p:txBody>
      </p:sp>
    </p:spTree>
    <p:extLst>
      <p:ext uri="{BB962C8B-B14F-4D97-AF65-F5344CB8AC3E}">
        <p14:creationId xmlns:p14="http://schemas.microsoft.com/office/powerpoint/2010/main" val="16191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A5482B0-4242-45F3-907F-55620EFC158D}"/>
              </a:ext>
            </a:extLst>
          </p:cNvPr>
          <p:cNvSpPr>
            <a:spLocks noGrp="1"/>
          </p:cNvSpPr>
          <p:nvPr>
            <p:ph type="sldNum" sz="quarter" idx="12"/>
          </p:nvPr>
        </p:nvSpPr>
        <p:spPr/>
        <p:txBody>
          <a:bodyPr/>
          <a:lstStyle/>
          <a:p>
            <a:pPr>
              <a:defRPr/>
            </a:pPr>
            <a:fld id="{34D6A8A7-5109-4035-A6F9-3284B529B11C}" type="slidenum">
              <a:rPr lang="en-US" smtClean="0"/>
              <a:pPr>
                <a:defRPr/>
              </a:pPr>
              <a:t>36</a:t>
            </a:fld>
            <a:endParaRPr lang="en-US"/>
          </a:p>
        </p:txBody>
      </p:sp>
      <p:pic>
        <p:nvPicPr>
          <p:cNvPr id="1026" name="Picture 2" descr="2022 Corruption Perceptions Index: Explore the… - Transparency.org">
            <a:extLst>
              <a:ext uri="{FF2B5EF4-FFF2-40B4-BE49-F238E27FC236}">
                <a16:creationId xmlns:a16="http://schemas.microsoft.com/office/drawing/2014/main" id="{C58543C4-03B3-86AE-B629-8F5BF47A39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025" y="0"/>
            <a:ext cx="7219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518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9CD338-AF8C-4DD3-ACFB-40178317F372}"/>
              </a:ext>
            </a:extLst>
          </p:cNvPr>
          <p:cNvSpPr>
            <a:spLocks noGrp="1"/>
          </p:cNvSpPr>
          <p:nvPr>
            <p:ph type="title"/>
          </p:nvPr>
        </p:nvSpPr>
        <p:spPr>
          <a:xfrm>
            <a:off x="457200" y="274638"/>
            <a:ext cx="8229600" cy="868362"/>
          </a:xfrm>
        </p:spPr>
        <p:txBody>
          <a:bodyPr/>
          <a:lstStyle/>
          <a:p>
            <a:r>
              <a:rPr lang="en-US" sz="4000" b="1" dirty="0"/>
              <a:t>Institutions That Foster Growth</a:t>
            </a:r>
          </a:p>
        </p:txBody>
      </p:sp>
      <p:sp>
        <p:nvSpPr>
          <p:cNvPr id="3" name="Text Placeholder 2">
            <a:extLst>
              <a:ext uri="{FF2B5EF4-FFF2-40B4-BE49-F238E27FC236}">
                <a16:creationId xmlns:a16="http://schemas.microsoft.com/office/drawing/2014/main" id="{51C48DCD-5D70-4303-A61C-62CAF75CE761}"/>
              </a:ext>
            </a:extLst>
          </p:cNvPr>
          <p:cNvSpPr>
            <a:spLocks noGrp="1"/>
          </p:cNvSpPr>
          <p:nvPr>
            <p:ph type="body" sz="quarter" idx="4294967295"/>
          </p:nvPr>
        </p:nvSpPr>
        <p:spPr>
          <a:xfrm>
            <a:off x="628650" y="1524000"/>
            <a:ext cx="7753350" cy="4495800"/>
          </a:xfrm>
        </p:spPr>
        <p:txBody>
          <a:bodyPr/>
          <a:lstStyle/>
          <a:p>
            <a:pPr marL="0" indent="0">
              <a:spcBef>
                <a:spcPts val="1350"/>
              </a:spcBef>
              <a:buNone/>
            </a:pPr>
            <a:r>
              <a:rPr lang="en-US" dirty="0">
                <a:latin typeface="Times New Roman" panose="02020603050405020304" pitchFamily="18" charset="0"/>
                <a:cs typeface="Times New Roman" panose="02020603050405020304" pitchFamily="18" charset="0"/>
              </a:rPr>
              <a:t>1. Political stability and rule of law</a:t>
            </a:r>
          </a:p>
          <a:p>
            <a:pPr marL="0" indent="0">
              <a:spcBef>
                <a:spcPts val="1350"/>
              </a:spcBef>
              <a:buNone/>
            </a:pPr>
            <a:r>
              <a:rPr lang="en-US" dirty="0">
                <a:latin typeface="Times New Roman" panose="02020603050405020304" pitchFamily="18" charset="0"/>
                <a:cs typeface="Times New Roman" panose="02020603050405020304" pitchFamily="18" charset="0"/>
              </a:rPr>
              <a:t>2. Private property rights</a:t>
            </a:r>
          </a:p>
          <a:p>
            <a:pPr marL="0" indent="0">
              <a:spcBef>
                <a:spcPts val="1350"/>
              </a:spcBef>
              <a:buNone/>
            </a:pPr>
            <a:r>
              <a:rPr lang="en-US" dirty="0">
                <a:latin typeface="Times New Roman" panose="02020603050405020304" pitchFamily="18" charset="0"/>
                <a:cs typeface="Times New Roman" panose="02020603050405020304" pitchFamily="18" charset="0"/>
              </a:rPr>
              <a:t>3. Competitive markets</a:t>
            </a:r>
          </a:p>
          <a:p>
            <a:pPr marL="0" indent="0">
              <a:spcBef>
                <a:spcPts val="1350"/>
              </a:spcBef>
              <a:buNone/>
            </a:pPr>
            <a:r>
              <a:rPr lang="en-US" dirty="0">
                <a:latin typeface="Times New Roman" panose="02020603050405020304" pitchFamily="18" charset="0"/>
                <a:cs typeface="Times New Roman" panose="02020603050405020304" pitchFamily="18" charset="0"/>
              </a:rPr>
              <a:t>4. International Trade</a:t>
            </a:r>
          </a:p>
          <a:p>
            <a:pPr marL="0" indent="0">
              <a:spcBef>
                <a:spcPts val="1350"/>
              </a:spcBef>
              <a:buNone/>
            </a:pPr>
            <a:r>
              <a:rPr lang="en-US" dirty="0">
                <a:latin typeface="Times New Roman" panose="02020603050405020304" pitchFamily="18" charset="0"/>
                <a:cs typeface="Times New Roman" panose="02020603050405020304" pitchFamily="18" charset="0"/>
              </a:rPr>
              <a:t>5. The flow of funds across borders</a:t>
            </a:r>
          </a:p>
          <a:p>
            <a:pPr marL="0" indent="0">
              <a:spcBef>
                <a:spcPts val="1350"/>
              </a:spcBef>
              <a:buNone/>
            </a:pPr>
            <a:r>
              <a:rPr lang="en-US" dirty="0">
                <a:latin typeface="Times New Roman" panose="02020603050405020304" pitchFamily="18" charset="0"/>
                <a:cs typeface="Times New Roman" panose="02020603050405020304" pitchFamily="18" charset="0"/>
              </a:rPr>
              <a:t>6. Efficient taxes</a:t>
            </a:r>
          </a:p>
          <a:p>
            <a:pPr marL="0" indent="0">
              <a:spcBef>
                <a:spcPts val="1350"/>
              </a:spcBef>
              <a:buNone/>
            </a:pPr>
            <a:r>
              <a:rPr lang="en-US" dirty="0">
                <a:latin typeface="Times New Roman" panose="02020603050405020304" pitchFamily="18" charset="0"/>
                <a:cs typeface="Times New Roman" panose="02020603050405020304" pitchFamily="18" charset="0"/>
              </a:rPr>
              <a:t>7. Stable money and prices</a:t>
            </a:r>
          </a:p>
        </p:txBody>
      </p:sp>
      <p:sp>
        <p:nvSpPr>
          <p:cNvPr id="6" name="Slide Number Placeholder 5">
            <a:extLst>
              <a:ext uri="{FF2B5EF4-FFF2-40B4-BE49-F238E27FC236}">
                <a16:creationId xmlns:a16="http://schemas.microsoft.com/office/drawing/2014/main" id="{92FADD57-3893-4459-B4C8-F81F20ABF792}"/>
              </a:ext>
            </a:extLst>
          </p:cNvPr>
          <p:cNvSpPr>
            <a:spLocks noGrp="1"/>
          </p:cNvSpPr>
          <p:nvPr>
            <p:ph type="sldNum" sz="quarter" idx="12"/>
          </p:nvPr>
        </p:nvSpPr>
        <p:spPr/>
        <p:txBody>
          <a:bodyPr/>
          <a:lstStyle/>
          <a:p>
            <a:pPr>
              <a:defRPr/>
            </a:pPr>
            <a:fld id="{34D6A8A7-5109-4035-A6F9-3284B529B11C}" type="slidenum">
              <a:rPr lang="en-US" smtClean="0"/>
              <a:pPr>
                <a:defRPr/>
              </a:pPr>
              <a:t>37</a:t>
            </a:fld>
            <a:endParaRPr lang="en-US"/>
          </a:p>
        </p:txBody>
      </p:sp>
    </p:spTree>
    <p:extLst>
      <p:ext uri="{BB962C8B-B14F-4D97-AF65-F5344CB8AC3E}">
        <p14:creationId xmlns:p14="http://schemas.microsoft.com/office/powerpoint/2010/main" val="4065921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8" name="Title 6"/>
          <p:cNvSpPr>
            <a:spLocks noGrp="1"/>
          </p:cNvSpPr>
          <p:nvPr>
            <p:ph type="title"/>
          </p:nvPr>
        </p:nvSpPr>
        <p:spPr/>
        <p:txBody>
          <a:bodyPr/>
          <a:lstStyle/>
          <a:p>
            <a:r>
              <a:rPr lang="en-US" altLang="en-US" sz="4000" b="1" dirty="0"/>
              <a:t>Changes in Institutions</a:t>
            </a:r>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2228053" y="3168905"/>
            <a:ext cx="1143000" cy="681228"/>
          </a:xfrm>
          <a:prstGeom prst="rect">
            <a:avLst/>
          </a:prstGeom>
        </p:spPr>
      </p:pic>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2228195" y="3810845"/>
            <a:ext cx="1175004" cy="1883664"/>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4019" y="2992386"/>
            <a:ext cx="2940705" cy="2149655"/>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4185968" y="2653184"/>
            <a:ext cx="68580" cy="269748"/>
          </a:xfrm>
          <a:prstGeom prst="rect">
            <a:avLst/>
          </a:prstGeom>
        </p:spPr>
      </p:pic>
      <p:pic>
        <p:nvPicPr>
          <p:cNvPr id="16" name="Picture 15"/>
          <p:cNvPicPr>
            <a:picLocks noChangeAspect="1"/>
          </p:cNvPicPr>
          <p:nvPr/>
        </p:nvPicPr>
        <p:blipFill>
          <a:blip r:embed="rId6">
            <a:clrChange>
              <a:clrFrom>
                <a:srgbClr val="FFFFFF"/>
              </a:clrFrom>
              <a:clrTo>
                <a:srgbClr val="FFFFFF">
                  <a:alpha val="0"/>
                </a:srgbClr>
              </a:clrTo>
            </a:clrChange>
          </a:blip>
          <a:stretch>
            <a:fillRect/>
          </a:stretch>
        </p:blipFill>
        <p:spPr>
          <a:xfrm>
            <a:off x="2147684" y="3440510"/>
            <a:ext cx="68580" cy="269748"/>
          </a:xfrm>
          <a:prstGeom prst="rect">
            <a:avLst/>
          </a:prstGeom>
        </p:spPr>
      </p:pic>
      <p:pic>
        <p:nvPicPr>
          <p:cNvPr id="18" name="Picture 17"/>
          <p:cNvPicPr>
            <a:picLocks noChangeAspect="1"/>
          </p:cNvPicPr>
          <p:nvPr/>
        </p:nvPicPr>
        <p:blipFill>
          <a:blip r:embed="rId7">
            <a:clrChange>
              <a:clrFrom>
                <a:srgbClr val="FFFFFF"/>
              </a:clrFrom>
              <a:clrTo>
                <a:srgbClr val="FFFFFF">
                  <a:alpha val="0"/>
                </a:srgbClr>
              </a:clrTo>
            </a:clrChange>
          </a:blip>
          <a:stretch>
            <a:fillRect/>
          </a:stretch>
        </p:blipFill>
        <p:spPr>
          <a:xfrm>
            <a:off x="4372205" y="2646326"/>
            <a:ext cx="1321308" cy="28346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6283" y="3164768"/>
            <a:ext cx="4677156" cy="1389115"/>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24019" y="2121800"/>
            <a:ext cx="2981419" cy="2784646"/>
          </a:xfrm>
          <a:prstGeom prst="rect">
            <a:avLst/>
          </a:prstGeom>
        </p:spPr>
      </p:pic>
      <p:pic>
        <p:nvPicPr>
          <p:cNvPr id="20" name="Picture 19" descr="A line graph titled Efficient Institutions and the Production Function has K (capital) on the x axis and Y (real Gross Domestic Product) on the y axis. Two lines called F1 and F2 are both positive in slope: the lines are steep initially then flatten out to a gradual curve near the top of the graph. F1 shifts upwards to F2. F2 increases more steeply at the beginning, shifted up by Private property rights (an institution). At point K, F1 is at Y1, and while F2 is at Y2. Y equals A times F times (labor, capital, natural resources, institutions)."/>
          <p:cNvPicPr>
            <a:picLocks noChangeAspect="1"/>
          </p:cNvPicPr>
          <p:nvPr/>
        </p:nvPicPr>
        <p:blipFill>
          <a:blip r:embed="rId10">
            <a:clrChange>
              <a:clrFrom>
                <a:srgbClr val="FFFFFF"/>
              </a:clrFrom>
              <a:clrTo>
                <a:srgbClr val="FFFFFF">
                  <a:alpha val="0"/>
                </a:srgbClr>
              </a:clrTo>
            </a:clrChange>
          </a:blip>
          <a:stretch>
            <a:fillRect/>
          </a:stretch>
        </p:blipFill>
        <p:spPr>
          <a:xfrm>
            <a:off x="1624013" y="2006475"/>
            <a:ext cx="6309360" cy="37810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1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1000"/>
                                        <p:tgtEl>
                                          <p:spTgt spid="16"/>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4508-4638-411F-B8C6-FFA0EB495F14}"/>
              </a:ext>
            </a:extLst>
          </p:cNvPr>
          <p:cNvSpPr>
            <a:spLocks noGrp="1"/>
          </p:cNvSpPr>
          <p:nvPr>
            <p:ph type="title"/>
          </p:nvPr>
        </p:nvSpPr>
        <p:spPr>
          <a:xfrm>
            <a:off x="457200" y="274638"/>
            <a:ext cx="8229600" cy="868362"/>
          </a:xfrm>
        </p:spPr>
        <p:txBody>
          <a:bodyPr/>
          <a:lstStyle/>
          <a:p>
            <a:r>
              <a:rPr lang="en-US" sz="4000" b="1" dirty="0"/>
              <a:t>Modern Growth Theory Case: Chile</a:t>
            </a:r>
          </a:p>
        </p:txBody>
      </p:sp>
      <p:sp>
        <p:nvSpPr>
          <p:cNvPr id="3" name="Content Placeholder 2">
            <a:extLst>
              <a:ext uri="{FF2B5EF4-FFF2-40B4-BE49-F238E27FC236}">
                <a16:creationId xmlns:a16="http://schemas.microsoft.com/office/drawing/2014/main" id="{886E2CFD-2228-46D6-82C7-9B5380349455}"/>
              </a:ext>
            </a:extLst>
          </p:cNvPr>
          <p:cNvSpPr>
            <a:spLocks noGrp="1"/>
          </p:cNvSpPr>
          <p:nvPr>
            <p:ph idx="1"/>
          </p:nvPr>
        </p:nvSpPr>
        <p:spPr>
          <a:xfrm>
            <a:off x="704850" y="1447800"/>
            <a:ext cx="7829550" cy="5273675"/>
          </a:xfrm>
        </p:spPr>
        <p:txBody>
          <a:bodyPr/>
          <a:lstStyle/>
          <a:p>
            <a:r>
              <a:rPr lang="en-US" dirty="0">
                <a:latin typeface="Times New Roman" panose="02020603050405020304" pitchFamily="18" charset="0"/>
                <a:cs typeface="Times New Roman" panose="02020603050405020304" pitchFamily="18" charset="0"/>
              </a:rPr>
              <a:t>From 1900-85, Chile grew by &lt;   %. In 1975, Chile began drastic economic reforms. From 1985 to 2016, growth averaged     %.</a:t>
            </a:r>
          </a:p>
        </p:txBody>
      </p:sp>
      <p:pic>
        <p:nvPicPr>
          <p:cNvPr id="4" name="Picture 3" descr="A graph titled, Economic Growth and Life Expectancy in Chile with Chile's Real Per Capita GDP, 1900 to 2016 on the x axis and Per Capita real GDP (2010 US dollars) from 0 to 25,000 on the y axis. Chile's GDP per capita initially was at a low of around $4,000 in 1900 but over time increased. In 1975, when institutional reforms were put into place is when the GDP significantly rose from just over $5,000 before the reforms were implemented then to $21,696 in 2016.">
            <a:extLst>
              <a:ext uri="{FF2B5EF4-FFF2-40B4-BE49-F238E27FC236}">
                <a16:creationId xmlns:a16="http://schemas.microsoft.com/office/drawing/2014/main" id="{6891DD9C-458A-4FAA-BF67-037FCAE85C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390" y="3657600"/>
            <a:ext cx="4527810" cy="2903912"/>
          </a:xfrm>
          <a:prstGeom prst="rect">
            <a:avLst/>
          </a:prstGeom>
          <a:ln>
            <a:solidFill>
              <a:schemeClr val="bg2">
                <a:lumMod val="10000"/>
              </a:schemeClr>
            </a:solidFill>
          </a:ln>
        </p:spPr>
      </p:pic>
      <p:pic>
        <p:nvPicPr>
          <p:cNvPr id="5" name="Picture 4">
            <a:extLst>
              <a:ext uri="{FF2B5EF4-FFF2-40B4-BE49-F238E27FC236}">
                <a16:creationId xmlns:a16="http://schemas.microsoft.com/office/drawing/2014/main" id="{5B942CFE-AB32-40F9-BDAB-C5B38FDAEB0A}"/>
              </a:ext>
            </a:extLst>
          </p:cNvPr>
          <p:cNvPicPr>
            <a:picLocks noChangeAspect="1"/>
          </p:cNvPicPr>
          <p:nvPr/>
        </p:nvPicPr>
        <p:blipFill>
          <a:blip r:embed="rId4"/>
          <a:stretch>
            <a:fillRect/>
          </a:stretch>
        </p:blipFill>
        <p:spPr>
          <a:xfrm>
            <a:off x="4829175" y="3657600"/>
            <a:ext cx="4162425" cy="2824045"/>
          </a:xfrm>
          <a:prstGeom prst="rect">
            <a:avLst/>
          </a:prstGeom>
        </p:spPr>
      </p:pic>
      <p:sp>
        <p:nvSpPr>
          <p:cNvPr id="6" name="Slide Number Placeholder 5">
            <a:extLst>
              <a:ext uri="{FF2B5EF4-FFF2-40B4-BE49-F238E27FC236}">
                <a16:creationId xmlns:a16="http://schemas.microsoft.com/office/drawing/2014/main" id="{E038E545-454C-4E46-A859-F205542D9718}"/>
              </a:ext>
            </a:extLst>
          </p:cNvPr>
          <p:cNvSpPr>
            <a:spLocks noGrp="1"/>
          </p:cNvSpPr>
          <p:nvPr>
            <p:ph type="sldNum" sz="quarter" idx="12"/>
          </p:nvPr>
        </p:nvSpPr>
        <p:spPr/>
        <p:txBody>
          <a:bodyPr/>
          <a:lstStyle/>
          <a:p>
            <a:pPr>
              <a:defRPr/>
            </a:pPr>
            <a:fld id="{34D6A8A7-5109-4035-A6F9-3284B529B11C}" type="slidenum">
              <a:rPr lang="en-US" smtClean="0"/>
              <a:pPr>
                <a:defRPr/>
              </a:pPr>
              <a:t>39</a:t>
            </a:fld>
            <a:endParaRPr lang="en-US"/>
          </a:p>
        </p:txBody>
      </p:sp>
    </p:spTree>
    <p:extLst>
      <p:ext uri="{BB962C8B-B14F-4D97-AF65-F5344CB8AC3E}">
        <p14:creationId xmlns:p14="http://schemas.microsoft.com/office/powerpoint/2010/main" val="561684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228601"/>
            <a:ext cx="8229600" cy="838200"/>
          </a:xfrm>
        </p:spPr>
        <p:txBody>
          <a:bodyPr/>
          <a:lstStyle/>
          <a:p>
            <a:r>
              <a:rPr lang="en-US" altLang="en-US" sz="4000" b="1" dirty="0"/>
              <a:t>Production Function</a:t>
            </a:r>
          </a:p>
        </p:txBody>
      </p:sp>
      <p:sp>
        <p:nvSpPr>
          <p:cNvPr id="11267" name="Content Placeholder 2"/>
          <p:cNvSpPr>
            <a:spLocks noGrp="1"/>
          </p:cNvSpPr>
          <p:nvPr>
            <p:ph idx="1"/>
          </p:nvPr>
        </p:nvSpPr>
        <p:spPr>
          <a:xfrm>
            <a:off x="457200" y="1371600"/>
            <a:ext cx="8229600" cy="5237163"/>
          </a:xfrm>
        </p:spPr>
        <p:txBody>
          <a:bodyPr/>
          <a:lstStyle/>
          <a:p>
            <a:r>
              <a:rPr lang="en-US" altLang="en-US" dirty="0">
                <a:latin typeface="Times New Roman" panose="02020603050405020304" pitchFamily="18" charset="0"/>
                <a:cs typeface="Times New Roman" panose="02020603050405020304" pitchFamily="18" charset="0"/>
              </a:rPr>
              <a:t>Production function: re</a:t>
            </a:r>
            <a:r>
              <a:rPr lang="en-US" altLang="en-US" sz="3200" dirty="0">
                <a:latin typeface="Times New Roman" panose="02020603050405020304" pitchFamily="18" charset="0"/>
                <a:cs typeface="Times New Roman" panose="02020603050405020304" pitchFamily="18" charset="0"/>
              </a:rPr>
              <a:t>lationship between the inputs a firm uses &amp; the output it creates.</a:t>
            </a:r>
          </a:p>
          <a:p>
            <a:endParaRPr lang="en-US" altLang="en-US" dirty="0">
              <a:latin typeface="Times New Roman" panose="02020603050405020304" pitchFamily="18" charset="0"/>
              <a:cs typeface="Times New Roman" panose="02020603050405020304" pitchFamily="18" charset="0"/>
            </a:endParaRPr>
          </a:p>
          <a:p>
            <a:r>
              <a:rPr lang="en-US" altLang="en-US" sz="3200" dirty="0">
                <a:latin typeface="Times New Roman" panose="02020603050405020304" pitchFamily="18" charset="0"/>
                <a:cs typeface="Times New Roman" panose="02020603050405020304" pitchFamily="18" charset="0"/>
              </a:rPr>
              <a:t>For a country, inputs are labor, capital &amp; natural resources &amp; output is GDP</a:t>
            </a:r>
          </a:p>
          <a:p>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A58B90F-058C-4E5D-9E7F-18C244F70F63}"/>
                  </a:ext>
                </a:extLst>
              </p:cNvPr>
              <p:cNvSpPr/>
              <p:nvPr/>
            </p:nvSpPr>
            <p:spPr>
              <a:xfrm>
                <a:off x="1600200" y="2448581"/>
                <a:ext cx="3838230" cy="523220"/>
              </a:xfrm>
              <a:prstGeom prst="rect">
                <a:avLst/>
              </a:prstGeom>
            </p:spPr>
            <p:txBody>
              <a:bodyPr wrap="none">
                <a:spAutoFit/>
              </a:bodyPr>
              <a:lstStyle/>
              <a:p>
                <a:pPr>
                  <a:spcBef>
                    <a:spcPts val="800"/>
                  </a:spcBef>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𝑞</m:t>
                      </m:r>
                      <m:r>
                        <a:rPr lang="en-US" sz="2800" i="1" smtClean="0">
                          <a:latin typeface="Cambria Math" panose="02040503050406030204" pitchFamily="18" charset="0"/>
                        </a:rPr>
                        <m:t> = </m:t>
                      </m:r>
                      <m:r>
                        <a:rPr lang="en-US" sz="2800" i="1" smtClean="0">
                          <a:latin typeface="Cambria Math" panose="02040503050406030204" pitchFamily="18" charset="0"/>
                        </a:rPr>
                        <m:t>𝑓</m:t>
                      </m:r>
                      <m:r>
                        <a:rPr lang="en-US" sz="2800" i="1" smtClean="0">
                          <a:latin typeface="Cambria Math" panose="02040503050406030204" pitchFamily="18" charset="0"/>
                        </a:rPr>
                        <m:t>(</m:t>
                      </m:r>
                      <m:r>
                        <a:rPr lang="en-US" sz="2800" b="0" i="1" smtClean="0">
                          <a:latin typeface="Cambria Math" panose="02040503050406030204" pitchFamily="18" charset="0"/>
                        </a:rPr>
                        <m:t>𝑙𝑎𝑏𝑜𝑟</m:t>
                      </m:r>
                      <m:r>
                        <a:rPr lang="en-US" sz="2800" b="0" i="1" smtClean="0">
                          <a:latin typeface="Cambria Math" panose="02040503050406030204" pitchFamily="18" charset="0"/>
                        </a:rPr>
                        <m:t>, </m:t>
                      </m:r>
                      <m:r>
                        <a:rPr lang="en-US" sz="2800" b="0" i="1" smtClean="0">
                          <a:latin typeface="Cambria Math" panose="02040503050406030204" pitchFamily="18" charset="0"/>
                        </a:rPr>
                        <m:t>𝑐𝑎𝑝𝑖𝑡𝑎𝑙</m:t>
                      </m:r>
                      <m:r>
                        <a:rPr lang="en-US" sz="2800" b="0" i="1" smtClean="0">
                          <a:latin typeface="Cambria Math" panose="02040503050406030204" pitchFamily="18" charset="0"/>
                        </a:rPr>
                        <m:t>)</m:t>
                      </m:r>
                    </m:oMath>
                  </m:oMathPara>
                </a14:m>
                <a:endParaRPr lang="en-US" sz="2800" dirty="0"/>
              </a:p>
            </p:txBody>
          </p:sp>
        </mc:Choice>
        <mc:Fallback>
          <p:sp>
            <p:nvSpPr>
              <p:cNvPr id="2" name="Rectangle 1">
                <a:extLst>
                  <a:ext uri="{FF2B5EF4-FFF2-40B4-BE49-F238E27FC236}">
                    <a16:creationId xmlns:a16="http://schemas.microsoft.com/office/drawing/2014/main" id="{4A58B90F-058C-4E5D-9E7F-18C244F70F63}"/>
                  </a:ext>
                </a:extLst>
              </p:cNvPr>
              <p:cNvSpPr>
                <a:spLocks noRot="1" noChangeAspect="1" noMove="1" noResize="1" noEditPoints="1" noAdjustHandles="1" noChangeArrowheads="1" noChangeShapeType="1" noTextEdit="1"/>
              </p:cNvSpPr>
              <p:nvPr/>
            </p:nvSpPr>
            <p:spPr>
              <a:xfrm>
                <a:off x="1600200" y="2448581"/>
                <a:ext cx="3838230" cy="523220"/>
              </a:xfrm>
              <a:prstGeom prst="rect">
                <a:avLst/>
              </a:prstGeom>
              <a:blipFill>
                <a:blip r:embed="rId3"/>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DD314C-C9A5-462A-9958-0D1D92F8A265}"/>
                  </a:ext>
                </a:extLst>
              </p:cNvPr>
              <p:cNvSpPr/>
              <p:nvPr/>
            </p:nvSpPr>
            <p:spPr>
              <a:xfrm>
                <a:off x="570233" y="4267200"/>
                <a:ext cx="7964167" cy="523220"/>
              </a:xfrm>
              <a:prstGeom prst="rect">
                <a:avLst/>
              </a:prstGeom>
            </p:spPr>
            <p:txBody>
              <a:bodyPr wrap="none">
                <a:spAutoFit/>
              </a:bodyPr>
              <a:lstStyle/>
              <a:p>
                <a:pPr>
                  <a:spcBef>
                    <a:spcPts val="800"/>
                  </a:spcBef>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𝐺𝐷𝑃</m:t>
                      </m:r>
                      <m:r>
                        <a:rPr lang="en-US" sz="2800" i="1" dirty="0" smtClean="0">
                          <a:latin typeface="Cambria Math" panose="02040503050406030204" pitchFamily="18" charset="0"/>
                        </a:rPr>
                        <m:t>= </m:t>
                      </m:r>
                      <m:r>
                        <a:rPr lang="en-US" sz="2800" i="1" dirty="0" smtClean="0">
                          <a:latin typeface="Cambria Math" panose="02040503050406030204" pitchFamily="18" charset="0"/>
                        </a:rPr>
                        <m:t>𝑌</m:t>
                      </m:r>
                      <m:r>
                        <a:rPr lang="en-US" sz="2800" i="1" dirty="0" smtClean="0">
                          <a:latin typeface="Cambria Math" panose="02040503050406030204" pitchFamily="18" charset="0"/>
                        </a:rPr>
                        <m:t>=</m:t>
                      </m:r>
                      <m:r>
                        <a:rPr lang="en-US" sz="2800" i="1" dirty="0" smtClean="0">
                          <a:latin typeface="Cambria Math" panose="02040503050406030204" pitchFamily="18" charset="0"/>
                        </a:rPr>
                        <m:t>𝐹</m:t>
                      </m:r>
                      <m:r>
                        <a:rPr lang="en-US" sz="2800" i="1" dirty="0" smtClean="0">
                          <a:latin typeface="Cambria Math" panose="02040503050406030204" pitchFamily="18" charset="0"/>
                        </a:rPr>
                        <m:t>(</m:t>
                      </m:r>
                      <m:r>
                        <a:rPr lang="en-US" sz="2800" b="0" i="1" dirty="0" smtClean="0">
                          <a:latin typeface="Cambria Math" panose="02040503050406030204" pitchFamily="18" charset="0"/>
                        </a:rPr>
                        <m:t>𝑙𝑎𝑏𝑜𝑟</m:t>
                      </m:r>
                      <m:r>
                        <a:rPr lang="en-US" sz="2800" b="0" i="1" dirty="0" smtClean="0">
                          <a:latin typeface="Cambria Math" panose="02040503050406030204" pitchFamily="18" charset="0"/>
                        </a:rPr>
                        <m:t>, </m:t>
                      </m:r>
                      <m:r>
                        <a:rPr lang="en-US" sz="2800" b="0" i="1" dirty="0" smtClean="0">
                          <a:latin typeface="Cambria Math" panose="02040503050406030204" pitchFamily="18" charset="0"/>
                        </a:rPr>
                        <m:t>𝑐𝑎𝑝𝑖𝑡𝑎𝑙</m:t>
                      </m:r>
                      <m:r>
                        <a:rPr lang="en-US" sz="2800" b="0" i="1" dirty="0" smtClean="0">
                          <a:latin typeface="Cambria Math" panose="02040503050406030204" pitchFamily="18" charset="0"/>
                        </a:rPr>
                        <m:t>, </m:t>
                      </m:r>
                      <m:r>
                        <a:rPr lang="en-US" sz="2800" b="0" i="1" dirty="0" smtClean="0">
                          <a:latin typeface="Cambria Math" panose="02040503050406030204" pitchFamily="18" charset="0"/>
                        </a:rPr>
                        <m:t>𝑛𝑎𝑡𝑢𝑟𝑎𝑙</m:t>
                      </m:r>
                      <m:r>
                        <a:rPr lang="en-US" sz="2800" b="0" i="1" dirty="0" smtClean="0">
                          <a:latin typeface="Cambria Math" panose="02040503050406030204" pitchFamily="18" charset="0"/>
                        </a:rPr>
                        <m:t> </m:t>
                      </m:r>
                      <m:r>
                        <a:rPr lang="en-US" sz="2800" b="0" i="1" dirty="0" smtClean="0">
                          <a:latin typeface="Cambria Math" panose="02040503050406030204" pitchFamily="18" charset="0"/>
                        </a:rPr>
                        <m:t>𝑟𝑒𝑠𝑜𝑢𝑟𝑐𝑒𝑠</m:t>
                      </m:r>
                      <m:r>
                        <a:rPr lang="en-US" sz="2800" i="1" dirty="0">
                          <a:latin typeface="Cambria Math" panose="02040503050406030204" pitchFamily="18" charset="0"/>
                        </a:rPr>
                        <m:t>)</m:t>
                      </m:r>
                    </m:oMath>
                  </m:oMathPara>
                </a14:m>
                <a:endParaRPr lang="en-US" sz="2800" dirty="0"/>
              </a:p>
            </p:txBody>
          </p:sp>
        </mc:Choice>
        <mc:Fallback xmlns="">
          <p:sp>
            <p:nvSpPr>
              <p:cNvPr id="3" name="Rectangle 2">
                <a:extLst>
                  <a:ext uri="{FF2B5EF4-FFF2-40B4-BE49-F238E27FC236}">
                    <a16:creationId xmlns:a16="http://schemas.microsoft.com/office/drawing/2014/main" id="{D8DD314C-C9A5-462A-9958-0D1D92F8A265}"/>
                  </a:ext>
                </a:extLst>
              </p:cNvPr>
              <p:cNvSpPr>
                <a:spLocks noRot="1" noChangeAspect="1" noMove="1" noResize="1" noEditPoints="1" noAdjustHandles="1" noChangeArrowheads="1" noChangeShapeType="1" noTextEdit="1"/>
              </p:cNvSpPr>
              <p:nvPr/>
            </p:nvSpPr>
            <p:spPr>
              <a:xfrm>
                <a:off x="570233" y="4267200"/>
                <a:ext cx="7964167" cy="523220"/>
              </a:xfrm>
              <a:prstGeom prst="rect">
                <a:avLst/>
              </a:prstGeom>
              <a:blipFill>
                <a:blip r:embed="rId4"/>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2008A6-33CD-495A-A45A-42F1B6D5C44B}"/>
              </a:ext>
            </a:extLst>
          </p:cNvPr>
          <p:cNvSpPr>
            <a:spLocks noGrp="1"/>
          </p:cNvSpPr>
          <p:nvPr>
            <p:ph type="sldNum" sz="quarter" idx="12"/>
          </p:nvPr>
        </p:nvSpPr>
        <p:spPr/>
        <p:txBody>
          <a:bodyPr/>
          <a:lstStyle/>
          <a:p>
            <a:pPr>
              <a:defRPr/>
            </a:pPr>
            <a:fld id="{34D6A8A7-5109-4035-A6F9-3284B529B11C}" type="slidenum">
              <a:rPr lang="en-US" smtClean="0"/>
              <a:pPr>
                <a:defRPr/>
              </a:pPr>
              <a:t>4</a:t>
            </a:fld>
            <a:endParaRPr lang="en-US"/>
          </a:p>
        </p:txBody>
      </p:sp>
    </p:spTree>
    <p:extLst>
      <p:ext uri="{BB962C8B-B14F-4D97-AF65-F5344CB8AC3E}">
        <p14:creationId xmlns:p14="http://schemas.microsoft.com/office/powerpoint/2010/main" val="484402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ChangeArrowheads="1"/>
          </p:cNvSpPr>
          <p:nvPr/>
        </p:nvSpPr>
        <p:spPr bwMode="auto">
          <a:xfrm>
            <a:off x="4584700" y="0"/>
            <a:ext cx="45894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3600">
                <a:latin typeface="Comic Sans MS" panose="030F0702030302020204" pitchFamily="66" charset="0"/>
              </a:rPr>
              <a:t>Trend in the Lifetime Distribution of Discretionary Time</a:t>
            </a:r>
          </a:p>
        </p:txBody>
      </p:sp>
      <p:graphicFrame>
        <p:nvGraphicFramePr>
          <p:cNvPr id="2157" name="Group 109"/>
          <p:cNvGraphicFramePr>
            <a:graphicFrameLocks noGrp="1"/>
          </p:cNvGraphicFramePr>
          <p:nvPr/>
        </p:nvGraphicFramePr>
        <p:xfrm>
          <a:off x="228600" y="2438400"/>
          <a:ext cx="8686800" cy="3260726"/>
        </p:xfrm>
        <a:graphic>
          <a:graphicData uri="http://schemas.openxmlformats.org/drawingml/2006/table">
            <a:tbl>
              <a:tblPr/>
              <a:tblGrid>
                <a:gridCol w="2571686">
                  <a:extLst>
                    <a:ext uri="{9D8B030D-6E8A-4147-A177-3AD203B41FA5}">
                      <a16:colId xmlns:a16="http://schemas.microsoft.com/office/drawing/2014/main" val="20000"/>
                    </a:ext>
                  </a:extLst>
                </a:gridCol>
                <a:gridCol w="1943488">
                  <a:extLst>
                    <a:ext uri="{9D8B030D-6E8A-4147-A177-3AD203B41FA5}">
                      <a16:colId xmlns:a16="http://schemas.microsoft.com/office/drawing/2014/main" val="20001"/>
                    </a:ext>
                  </a:extLst>
                </a:gridCol>
                <a:gridCol w="2004343">
                  <a:extLst>
                    <a:ext uri="{9D8B030D-6E8A-4147-A177-3AD203B41FA5}">
                      <a16:colId xmlns:a16="http://schemas.microsoft.com/office/drawing/2014/main" val="20002"/>
                    </a:ext>
                  </a:extLst>
                </a:gridCol>
                <a:gridCol w="2167283">
                  <a:extLst>
                    <a:ext uri="{9D8B030D-6E8A-4147-A177-3AD203B41FA5}">
                      <a16:colId xmlns:a16="http://schemas.microsoft.com/office/drawing/2014/main" val="20003"/>
                    </a:ext>
                  </a:extLst>
                </a:gridCol>
              </a:tblGrid>
              <a:tr h="6419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mic Sans MS"/>
                          <a:ea typeface="ＭＳ Ｐゴシック" charset="0"/>
                          <a:cs typeface="Comic Sans MS"/>
                        </a:rPr>
                        <a:t>Activity</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mic Sans MS"/>
                          <a:ea typeface="ＭＳ Ｐゴシック" charset="0"/>
                          <a:cs typeface="Comic Sans MS"/>
                        </a:rPr>
                        <a:t>1880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mic Sans MS"/>
                          <a:ea typeface="ＭＳ Ｐゴシック" charset="0"/>
                          <a:cs typeface="Comic Sans MS"/>
                        </a:rPr>
                        <a:t>1995</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mic Sans MS"/>
                          <a:ea typeface="ＭＳ Ｐゴシック" charset="0"/>
                          <a:cs typeface="Comic Sans MS"/>
                        </a:rPr>
                        <a:t>2040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253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Comic Sans MS"/>
                          <a:ea typeface="ＭＳ Ｐゴシック" charset="0"/>
                          <a:cs typeface="Comic Sans MS"/>
                        </a:rPr>
                        <a:t>Lifetime Discretionary Hours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225,900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298,500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321,900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0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Comic Sans MS"/>
                          <a:ea typeface="ＭＳ Ｐゴシック" charset="0"/>
                          <a:cs typeface="Comic Sans MS"/>
                        </a:rPr>
                        <a:t>Lifetime Work Hours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182,100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122,400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  75,900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5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Comic Sans MS"/>
                          <a:ea typeface="ＭＳ Ｐゴシック" charset="0"/>
                          <a:cs typeface="Comic Sans MS"/>
                        </a:rPr>
                        <a:t>Lifetime Leisure Hours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  43,800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176,100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a:ea typeface="ＭＳ Ｐゴシック" charset="0"/>
                          <a:cs typeface="Comic Sans MS"/>
                        </a:rPr>
                        <a:t>246,000</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9118" name="Rectangle 108"/>
          <p:cNvSpPr>
            <a:spLocks noChangeArrowheads="1"/>
          </p:cNvSpPr>
          <p:nvPr/>
        </p:nvSpPr>
        <p:spPr bwMode="auto">
          <a:xfrm>
            <a:off x="228600" y="5715000"/>
            <a:ext cx="83058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b="1">
                <a:latin typeface="Comic Sans MS" panose="030F0702030302020204" pitchFamily="66" charset="0"/>
              </a:rPr>
              <a:t>Notes</a:t>
            </a:r>
            <a:r>
              <a:rPr lang="en-US" altLang="en-US" sz="2000">
                <a:latin typeface="Comic Sans MS" panose="030F0702030302020204" pitchFamily="66" charset="0"/>
              </a:rPr>
              <a:t>: </a:t>
            </a:r>
            <a:r>
              <a:rPr lang="en-US" altLang="en-US" sz="1400">
                <a:latin typeface="Comic Sans MS" panose="030F0702030302020204" pitchFamily="66" charset="0"/>
              </a:rPr>
              <a:t>Discretionary hours exclude hours used for sleep, meals and hygiene. Work hours include paid work, travel to and from work, and household chores.</a:t>
            </a:r>
          </a:p>
          <a:p>
            <a:pPr eaLnBrk="1" hangingPunct="1">
              <a:spcBef>
                <a:spcPct val="0"/>
              </a:spcBef>
              <a:buFontTx/>
              <a:buNone/>
            </a:pPr>
            <a:endParaRPr lang="en-US" altLang="en-US" sz="1400">
              <a:latin typeface="Comic Sans MS" panose="030F0702030302020204" pitchFamily="66" charset="0"/>
            </a:endParaRPr>
          </a:p>
          <a:p>
            <a:pPr>
              <a:spcBef>
                <a:spcPct val="0"/>
              </a:spcBef>
              <a:buFontTx/>
              <a:buNone/>
            </a:pPr>
            <a:r>
              <a:rPr lang="en-US" altLang="en-US" sz="1400">
                <a:latin typeface="Comic Sans MS" panose="030F0702030302020204" pitchFamily="66" charset="0"/>
              </a:rPr>
              <a:t>http://www.eh.net/encyclopedia/article/whaples.work.hours.us</a:t>
            </a:r>
          </a:p>
        </p:txBody>
      </p:sp>
      <p:pic>
        <p:nvPicPr>
          <p:cNvPr id="89119" name="giphy.gif">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0"/>
            <a:ext cx="43180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68BDA39-A57B-4303-8E16-58F12361EE5E}"/>
              </a:ext>
            </a:extLst>
          </p:cNvPr>
          <p:cNvSpPr>
            <a:spLocks noGrp="1"/>
          </p:cNvSpPr>
          <p:nvPr>
            <p:ph type="sldNum" sz="quarter" idx="12"/>
          </p:nvPr>
        </p:nvSpPr>
        <p:spPr/>
        <p:txBody>
          <a:bodyPr/>
          <a:lstStyle/>
          <a:p>
            <a:pPr>
              <a:defRPr/>
            </a:pPr>
            <a:fld id="{1B5931CB-B099-40D9-86B5-AF8F4A8BEBAD}" type="slidenum">
              <a:rPr lang="en-US" smtClean="0"/>
              <a:pPr>
                <a:defRPr/>
              </a:pPr>
              <a:t>40</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457200" y="228600"/>
            <a:ext cx="8229600" cy="990600"/>
          </a:xfrm>
        </p:spPr>
        <p:txBody>
          <a:bodyPr/>
          <a:lstStyle/>
          <a:p>
            <a:r>
              <a:rPr lang="en-US" altLang="en-US" sz="4000" b="1" dirty="0"/>
              <a:t>Focus on Physical Capital</a:t>
            </a:r>
          </a:p>
        </p:txBody>
      </p:sp>
      <p:sp>
        <p:nvSpPr>
          <p:cNvPr id="12291" name="Content Placeholder 2"/>
          <p:cNvSpPr>
            <a:spLocks noGrp="1"/>
          </p:cNvSpPr>
          <p:nvPr>
            <p:ph idx="1"/>
          </p:nvPr>
        </p:nvSpPr>
        <p:spPr>
          <a:xfrm>
            <a:off x="228600" y="1524000"/>
            <a:ext cx="8229600" cy="5181600"/>
          </a:xfrm>
        </p:spPr>
        <p:txBody>
          <a:bodyPr/>
          <a:lstStyle/>
          <a:p>
            <a:r>
              <a:rPr lang="en-US" altLang="en-US" sz="2800" dirty="0">
                <a:latin typeface="Times New Roman" panose="02020603050405020304" pitchFamily="18" charset="0"/>
                <a:cs typeface="Times New Roman" panose="02020603050405020304" pitchFamily="18" charset="0"/>
              </a:rPr>
              <a:t>The first version of the Solow model focused on capital (rather than resources or labor).</a:t>
            </a:r>
          </a:p>
          <a:p>
            <a:r>
              <a:rPr lang="en-US" altLang="en-US" sz="2800" dirty="0">
                <a:latin typeface="Times New Roman" panose="02020603050405020304" pitchFamily="18" charset="0"/>
                <a:cs typeface="Times New Roman" panose="02020603050405020304" pitchFamily="18" charset="0"/>
              </a:rPr>
              <a:t>Reasoning:</a:t>
            </a:r>
          </a:p>
          <a:p>
            <a:pPr lvl="1"/>
            <a:r>
              <a:rPr lang="en-US" altLang="en-US" dirty="0">
                <a:latin typeface="Times New Roman" panose="02020603050405020304" pitchFamily="18" charset="0"/>
                <a:cs typeface="Times New Roman" panose="02020603050405020304" pitchFamily="18" charset="0"/>
              </a:rPr>
              <a:t>Increasing tools available can increase</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output per worker</a:t>
            </a:r>
          </a:p>
          <a:p>
            <a:pPr lvl="1"/>
            <a:r>
              <a:rPr lang="en-US" altLang="en-US" dirty="0">
                <a:latin typeface="Times New Roman" panose="02020603050405020304" pitchFamily="18" charset="0"/>
                <a:cs typeface="Times New Roman" panose="02020603050405020304" pitchFamily="18" charset="0"/>
              </a:rPr>
              <a:t>Capital in wealthy nations exceeds</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capital in developing nations</a:t>
            </a:r>
          </a:p>
          <a:p>
            <a:pPr lvl="1"/>
            <a:r>
              <a:rPr lang="en-US" altLang="en-US" dirty="0">
                <a:latin typeface="Times New Roman" panose="02020603050405020304" pitchFamily="18" charset="0"/>
                <a:cs typeface="Times New Roman" panose="02020603050405020304" pitchFamily="18" charset="0"/>
              </a:rPr>
              <a:t>Periods of investment growth are</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periods of expansion</a:t>
            </a:r>
          </a:p>
        </p:txBody>
      </p:sp>
      <p:grpSp>
        <p:nvGrpSpPr>
          <p:cNvPr id="2" name="Group 1"/>
          <p:cNvGrpSpPr/>
          <p:nvPr/>
        </p:nvGrpSpPr>
        <p:grpSpPr>
          <a:xfrm>
            <a:off x="6172200" y="2133600"/>
            <a:ext cx="2914650" cy="4368565"/>
            <a:chOff x="535475" y="3064819"/>
            <a:chExt cx="2914650" cy="4368565"/>
          </a:xfrm>
        </p:grpSpPr>
        <p:pic>
          <p:nvPicPr>
            <p:cNvPr id="12292" name="Picture 4" descr="I:\DirkTextbookN\Jpegs(All)\Macro Ch19-33\ch12\01_PRINECOMA_CH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175" y="3064819"/>
              <a:ext cx="244475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descr="I:\DirkTextbookN\Jpegs(All)\Macro Ch19-33\ch12\02_PRINECOMA_CH1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475" y="5491871"/>
              <a:ext cx="291465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a:extLst>
              <a:ext uri="{FF2B5EF4-FFF2-40B4-BE49-F238E27FC236}">
                <a16:creationId xmlns:a16="http://schemas.microsoft.com/office/drawing/2014/main" id="{18F78D9D-B2F0-4679-9F06-5FD6D56C2D26}"/>
              </a:ext>
            </a:extLst>
          </p:cNvPr>
          <p:cNvSpPr>
            <a:spLocks noGrp="1"/>
          </p:cNvSpPr>
          <p:nvPr>
            <p:ph type="sldNum" sz="quarter" idx="12"/>
          </p:nvPr>
        </p:nvSpPr>
        <p:spPr/>
        <p:txBody>
          <a:bodyPr/>
          <a:lstStyle/>
          <a:p>
            <a:pPr>
              <a:defRPr/>
            </a:pPr>
            <a:fld id="{34D6A8A7-5109-4035-A6F9-3284B529B11C}" type="slidenum">
              <a:rPr lang="en-US" smtClean="0"/>
              <a:pPr>
                <a:defRPr/>
              </a:pPr>
              <a:t>5</a:t>
            </a:fld>
            <a:endParaRPr lang="en-US"/>
          </a:p>
        </p:txBody>
      </p:sp>
    </p:spTree>
    <p:extLst>
      <p:ext uri="{BB962C8B-B14F-4D97-AF65-F5344CB8AC3E}">
        <p14:creationId xmlns:p14="http://schemas.microsoft.com/office/powerpoint/2010/main" val="2330985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C75-4244-4D8E-8CC0-3A7A104D83E8}"/>
              </a:ext>
            </a:extLst>
          </p:cNvPr>
          <p:cNvSpPr>
            <a:spLocks noGrp="1"/>
          </p:cNvSpPr>
          <p:nvPr>
            <p:ph type="title"/>
          </p:nvPr>
        </p:nvSpPr>
        <p:spPr>
          <a:xfrm>
            <a:off x="457200" y="274638"/>
            <a:ext cx="8229600" cy="944562"/>
          </a:xfrm>
        </p:spPr>
        <p:txBody>
          <a:bodyPr/>
          <a:lstStyle/>
          <a:p>
            <a:r>
              <a:rPr lang="en-AU" sz="4000" b="1" dirty="0"/>
              <a:t>U.S. Investment &amp; GDP Growth</a:t>
            </a:r>
          </a:p>
        </p:txBody>
      </p:sp>
      <p:sp>
        <p:nvSpPr>
          <p:cNvPr id="3" name="Content Placeholder 2">
            <a:extLst>
              <a:ext uri="{FF2B5EF4-FFF2-40B4-BE49-F238E27FC236}">
                <a16:creationId xmlns:a16="http://schemas.microsoft.com/office/drawing/2014/main" id="{34E4D2D4-606F-43B2-A1A0-CC8477E68CAF}"/>
              </a:ext>
            </a:extLst>
          </p:cNvPr>
          <p:cNvSpPr>
            <a:spLocks noGrp="1"/>
          </p:cNvSpPr>
          <p:nvPr>
            <p:ph idx="1"/>
          </p:nvPr>
        </p:nvSpPr>
        <p:spPr>
          <a:xfrm>
            <a:off x="457200" y="1524000"/>
            <a:ext cx="8229600" cy="4525963"/>
          </a:xfrm>
        </p:spPr>
        <p:txBody>
          <a:bodyPr/>
          <a:lstStyle/>
          <a:p>
            <a:r>
              <a:rPr lang="en-AU" dirty="0">
                <a:latin typeface="Times New Roman" panose="02020603050405020304" pitchFamily="18" charset="0"/>
                <a:cs typeface="Times New Roman" panose="02020603050405020304" pitchFamily="18" charset="0"/>
              </a:rPr>
              <a:t>Investment is highly correlated with GDP growth but that does not imply causation.</a:t>
            </a:r>
          </a:p>
        </p:txBody>
      </p:sp>
      <p:pic>
        <p:nvPicPr>
          <p:cNvPr id="4" name="Picture 3" descr="A scatterplot graph titled, Real Gross Domestic Product and Investment Growth Rates, 1970 through 2017. Real investment growth rate is on the x axis and ranges from negative 30 to positive 30 percent. Real GDP growth rate is on the y axis and ranges from negative 4 to positive 8 percent. As real investment growth rate percentage increases, real Gross Domestic Product growth rate percentage increases as well, creating a positive correlation between the two.">
            <a:extLst>
              <a:ext uri="{FF2B5EF4-FFF2-40B4-BE49-F238E27FC236}">
                <a16:creationId xmlns:a16="http://schemas.microsoft.com/office/drawing/2014/main" id="{9F7C6F03-97F5-4A07-BE50-A5518AA89153}"/>
              </a:ext>
            </a:extLst>
          </p:cNvPr>
          <p:cNvPicPr>
            <a:picLocks noChangeAspect="1"/>
          </p:cNvPicPr>
          <p:nvPr/>
        </p:nvPicPr>
        <p:blipFill>
          <a:blip r:embed="rId3"/>
          <a:stretch>
            <a:fillRect/>
          </a:stretch>
        </p:blipFill>
        <p:spPr>
          <a:xfrm>
            <a:off x="787853" y="2743200"/>
            <a:ext cx="7441747" cy="3895129"/>
          </a:xfrm>
          <a:prstGeom prst="rect">
            <a:avLst/>
          </a:prstGeom>
          <a:ln>
            <a:solidFill>
              <a:schemeClr val="bg2">
                <a:lumMod val="10000"/>
              </a:schemeClr>
            </a:solidFill>
          </a:ln>
        </p:spPr>
      </p:pic>
      <p:sp>
        <p:nvSpPr>
          <p:cNvPr id="5" name="Slide Number Placeholder 4">
            <a:extLst>
              <a:ext uri="{FF2B5EF4-FFF2-40B4-BE49-F238E27FC236}">
                <a16:creationId xmlns:a16="http://schemas.microsoft.com/office/drawing/2014/main" id="{4F8110D9-CE9F-4E13-9671-1AD24D3F3778}"/>
              </a:ext>
            </a:extLst>
          </p:cNvPr>
          <p:cNvSpPr>
            <a:spLocks noGrp="1"/>
          </p:cNvSpPr>
          <p:nvPr>
            <p:ph type="sldNum" sz="quarter" idx="12"/>
          </p:nvPr>
        </p:nvSpPr>
        <p:spPr/>
        <p:txBody>
          <a:bodyPr/>
          <a:lstStyle/>
          <a:p>
            <a:pPr>
              <a:defRPr/>
            </a:pPr>
            <a:fld id="{34D6A8A7-5109-4035-A6F9-3284B529B11C}" type="slidenum">
              <a:rPr lang="en-US" smtClean="0"/>
              <a:pPr>
                <a:defRPr/>
              </a:pPr>
              <a:t>6</a:t>
            </a:fld>
            <a:endParaRPr lang="en-US"/>
          </a:p>
        </p:txBody>
      </p:sp>
    </p:spTree>
    <p:extLst>
      <p:ext uri="{BB962C8B-B14F-4D97-AF65-F5344CB8AC3E}">
        <p14:creationId xmlns:p14="http://schemas.microsoft.com/office/powerpoint/2010/main" val="3290423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84D9-B126-4484-84A8-6575B748418F}"/>
              </a:ext>
            </a:extLst>
          </p:cNvPr>
          <p:cNvSpPr>
            <a:spLocks noGrp="1"/>
          </p:cNvSpPr>
          <p:nvPr>
            <p:ph type="title"/>
          </p:nvPr>
        </p:nvSpPr>
        <p:spPr>
          <a:xfrm>
            <a:off x="457200" y="274638"/>
            <a:ext cx="8229600" cy="944562"/>
          </a:xfrm>
        </p:spPr>
        <p:txBody>
          <a:bodyPr/>
          <a:lstStyle/>
          <a:p>
            <a:r>
              <a:rPr lang="en-AU" sz="4000" b="1" dirty="0"/>
              <a:t>Marginal Product</a:t>
            </a:r>
          </a:p>
        </p:txBody>
      </p:sp>
      <p:sp>
        <p:nvSpPr>
          <p:cNvPr id="3" name="Content Placeholder 2">
            <a:extLst>
              <a:ext uri="{FF2B5EF4-FFF2-40B4-BE49-F238E27FC236}">
                <a16:creationId xmlns:a16="http://schemas.microsoft.com/office/drawing/2014/main" id="{9E35F50C-6AA0-49DD-BD90-B872E5B16F2C}"/>
              </a:ext>
            </a:extLst>
          </p:cNvPr>
          <p:cNvSpPr>
            <a:spLocks noGrp="1"/>
          </p:cNvSpPr>
          <p:nvPr>
            <p:ph idx="1"/>
          </p:nvPr>
        </p:nvSpPr>
        <p:spPr>
          <a:xfrm>
            <a:off x="457200" y="1417637"/>
            <a:ext cx="5410200" cy="4754563"/>
          </a:xfrm>
        </p:spPr>
        <p:txBody>
          <a:bodyPr/>
          <a:lstStyle/>
          <a:p>
            <a:r>
              <a:rPr lang="en-US" dirty="0">
                <a:latin typeface="Times New Roman" panose="02020603050405020304" pitchFamily="18" charset="0"/>
                <a:cs typeface="Times New Roman" panose="02020603050405020304" pitchFamily="18" charset="0"/>
              </a:rPr>
              <a:t>To measure the impact of resources, economists think about marginal product.</a:t>
            </a:r>
          </a:p>
          <a:p>
            <a:r>
              <a:rPr lang="en-US" dirty="0">
                <a:latin typeface="Times New Roman" panose="02020603050405020304" pitchFamily="18" charset="0"/>
                <a:cs typeface="Times New Roman" panose="02020603050405020304" pitchFamily="18" charset="0"/>
              </a:rPr>
              <a:t>Marginal product: change in output associated with one additional unit of an input.</a:t>
            </a:r>
          </a:p>
          <a:p>
            <a:r>
              <a:rPr lang="en-US" dirty="0">
                <a:latin typeface="Times New Roman" panose="02020603050405020304" pitchFamily="18" charset="0"/>
                <a:cs typeface="Times New Roman" panose="02020603050405020304" pitchFamily="18" charset="0"/>
              </a:rPr>
              <a:t>A resource’s marginal product  declines as the quantity of the resource increases.</a:t>
            </a:r>
          </a:p>
        </p:txBody>
      </p:sp>
      <p:pic>
        <p:nvPicPr>
          <p:cNvPr id="4" name="Picture Placeholder 4" descr="A man wraps his arms around a very tall palm tree as his body dangles in the air.">
            <a:extLst>
              <a:ext uri="{FF2B5EF4-FFF2-40B4-BE49-F238E27FC236}">
                <a16:creationId xmlns:a16="http://schemas.microsoft.com/office/drawing/2014/main" id="{1ACF7826-B6A8-436D-A68F-AA5557A61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96000" y="1417637"/>
            <a:ext cx="2864908"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A5D50548-B12C-426E-B047-B5D3EBD5FE08}"/>
              </a:ext>
            </a:extLst>
          </p:cNvPr>
          <p:cNvSpPr>
            <a:spLocks noGrp="1"/>
          </p:cNvSpPr>
          <p:nvPr>
            <p:ph type="sldNum" sz="quarter" idx="12"/>
          </p:nvPr>
        </p:nvSpPr>
        <p:spPr/>
        <p:txBody>
          <a:bodyPr/>
          <a:lstStyle/>
          <a:p>
            <a:pPr>
              <a:defRPr/>
            </a:pPr>
            <a:fld id="{34D6A8A7-5109-4035-A6F9-3284B529B11C}" type="slidenum">
              <a:rPr lang="en-US" smtClean="0"/>
              <a:pPr>
                <a:defRPr/>
              </a:pPr>
              <a:t>7</a:t>
            </a:fld>
            <a:endParaRPr lang="en-US" dirty="0"/>
          </a:p>
        </p:txBody>
      </p:sp>
    </p:spTree>
    <p:extLst>
      <p:ext uri="{BB962C8B-B14F-4D97-AF65-F5344CB8AC3E}">
        <p14:creationId xmlns:p14="http://schemas.microsoft.com/office/powerpoint/2010/main" val="16827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0294-C4F5-47CE-8601-7212ED3A4F97}"/>
              </a:ext>
            </a:extLst>
          </p:cNvPr>
          <p:cNvSpPr>
            <a:spLocks noGrp="1"/>
          </p:cNvSpPr>
          <p:nvPr>
            <p:ph type="title"/>
          </p:nvPr>
        </p:nvSpPr>
        <p:spPr>
          <a:xfrm>
            <a:off x="457200" y="274638"/>
            <a:ext cx="8229600" cy="792162"/>
          </a:xfrm>
        </p:spPr>
        <p:txBody>
          <a:bodyPr/>
          <a:lstStyle/>
          <a:p>
            <a:r>
              <a:rPr lang="en-AU" sz="4000" b="1" dirty="0"/>
              <a:t>Solow Growth Model: Castaway</a:t>
            </a:r>
          </a:p>
        </p:txBody>
      </p:sp>
      <p:pic>
        <p:nvPicPr>
          <p:cNvPr id="4" name="Picture 2" descr="http://cassavafilms.com/wp-content/uploads/2013/02/castaway.jpg">
            <a:extLst>
              <a:ext uri="{FF2B5EF4-FFF2-40B4-BE49-F238E27FC236}">
                <a16:creationId xmlns:a16="http://schemas.microsoft.com/office/drawing/2014/main" id="{1B911DD7-DF0D-440E-AC38-B3D7239FB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127625" cy="383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5968BF7-9236-43D2-ADFF-9DDB3D85D8FF}"/>
              </a:ext>
            </a:extLst>
          </p:cNvPr>
          <p:cNvSpPr txBox="1">
            <a:spLocks noChangeArrowheads="1"/>
          </p:cNvSpPr>
          <p:nvPr/>
        </p:nvSpPr>
        <p:spPr bwMode="auto">
          <a:xfrm>
            <a:off x="2895600" y="5383033"/>
            <a:ext cx="312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2400" dirty="0"/>
              <a:t>Output = Y = Coconuts          </a:t>
            </a:r>
          </a:p>
          <a:p>
            <a:pPr algn="ctr" eaLnBrk="1" hangingPunct="1">
              <a:spcBef>
                <a:spcPct val="0"/>
              </a:spcBef>
              <a:buFontTx/>
              <a:buNone/>
            </a:pPr>
            <a:r>
              <a:rPr lang="en-US" altLang="en-US" sz="2400" dirty="0"/>
              <a:t> </a:t>
            </a:r>
          </a:p>
          <a:p>
            <a:pPr algn="ctr" eaLnBrk="1" hangingPunct="1">
              <a:spcBef>
                <a:spcPct val="0"/>
              </a:spcBef>
              <a:buFontTx/>
              <a:buNone/>
            </a:pPr>
            <a:r>
              <a:rPr lang="en-US" altLang="en-US" sz="2400" dirty="0"/>
              <a:t>Capital = K = Ladders</a:t>
            </a:r>
            <a:r>
              <a:rPr lang="en-US" altLang="en-US" sz="2400" dirty="0">
                <a:latin typeface="Arial" panose="020B0604020202020204" pitchFamily="34" charset="0"/>
              </a:rPr>
              <a:t>  </a:t>
            </a:r>
          </a:p>
        </p:txBody>
      </p:sp>
      <p:pic>
        <p:nvPicPr>
          <p:cNvPr id="6" name="Picture 2" descr="Parlan Wooden Ladder Colour: Natural - Temple &amp; Webster - Pay with AfterPay or zipPay on Bookcases &amp; Shelving Units">
            <a:extLst>
              <a:ext uri="{FF2B5EF4-FFF2-40B4-BE49-F238E27FC236}">
                <a16:creationId xmlns:a16="http://schemas.microsoft.com/office/drawing/2014/main" id="{D2713930-C8A3-4286-913A-FE341F476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1" y="3189539"/>
            <a:ext cx="1795459" cy="328746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51F43E2-3AAA-4BA1-8A45-CF52285878EE}"/>
              </a:ext>
            </a:extLst>
          </p:cNvPr>
          <p:cNvSpPr>
            <a:spLocks noGrp="1"/>
          </p:cNvSpPr>
          <p:nvPr>
            <p:ph type="sldNum" sz="quarter" idx="12"/>
          </p:nvPr>
        </p:nvSpPr>
        <p:spPr/>
        <p:txBody>
          <a:bodyPr/>
          <a:lstStyle/>
          <a:p>
            <a:pPr>
              <a:defRPr/>
            </a:pPr>
            <a:fld id="{34D6A8A7-5109-4035-A6F9-3284B529B11C}" type="slidenum">
              <a:rPr lang="en-US" smtClean="0"/>
              <a:pPr>
                <a:defRPr/>
              </a:pPr>
              <a:t>8</a:t>
            </a:fld>
            <a:endParaRPr lang="en-US"/>
          </a:p>
        </p:txBody>
      </p:sp>
    </p:spTree>
    <p:extLst>
      <p:ext uri="{BB962C8B-B14F-4D97-AF65-F5344CB8AC3E}">
        <p14:creationId xmlns:p14="http://schemas.microsoft.com/office/powerpoint/2010/main" val="15495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Title 10"/>
          <p:cNvSpPr>
            <a:spLocks noGrp="1"/>
          </p:cNvSpPr>
          <p:nvPr>
            <p:ph type="title"/>
          </p:nvPr>
        </p:nvSpPr>
        <p:spPr>
          <a:xfrm>
            <a:off x="457200" y="274638"/>
            <a:ext cx="8229600" cy="733949"/>
          </a:xfrm>
        </p:spPr>
        <p:txBody>
          <a:bodyPr>
            <a:normAutofit/>
          </a:bodyPr>
          <a:lstStyle/>
          <a:p>
            <a:r>
              <a:rPr lang="en-US" altLang="en-US" sz="4000" b="1" dirty="0"/>
              <a:t>Production Function Example</a:t>
            </a:r>
          </a:p>
        </p:txBody>
      </p:sp>
      <p:sp>
        <p:nvSpPr>
          <p:cNvPr id="3" name="Content Placeholder 2">
            <a:extLst>
              <a:ext uri="{FF2B5EF4-FFF2-40B4-BE49-F238E27FC236}">
                <a16:creationId xmlns:a16="http://schemas.microsoft.com/office/drawing/2014/main" id="{3CAD2457-305D-9847-9480-157979212C6F}"/>
              </a:ext>
            </a:extLst>
          </p:cNvPr>
          <p:cNvSpPr>
            <a:spLocks noGrp="1"/>
          </p:cNvSpPr>
          <p:nvPr>
            <p:ph idx="1"/>
          </p:nvPr>
        </p:nvSpPr>
        <p:spPr>
          <a:xfrm>
            <a:off x="457200" y="1219200"/>
            <a:ext cx="8001000" cy="3566605"/>
          </a:xfrm>
        </p:spPr>
        <p:txBody>
          <a:bodyPr/>
          <a:lstStyle/>
          <a:p>
            <a:r>
              <a:rPr lang="en-US" sz="2800" dirty="0">
                <a:latin typeface="Times New Roman" panose="02020603050405020304" pitchFamily="18" charset="0"/>
                <a:cs typeface="Times New Roman" panose="02020603050405020304" pitchFamily="18" charset="0"/>
              </a:rPr>
              <a:t>Diminishing marginal product occurs when the marginal product of an input           as the quantity of the input </a:t>
            </a:r>
          </a:p>
        </p:txBody>
      </p:sp>
      <p:pic>
        <p:nvPicPr>
          <p:cNvPr id="15" name="Picture 14">
            <a:extLst>
              <a:ext uri="{FF2B5EF4-FFF2-40B4-BE49-F238E27FC236}">
                <a16:creationId xmlns:a16="http://schemas.microsoft.com/office/drawing/2014/main" id="{9855A70F-B762-EE45-BABE-7CBA759477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2423" y="3030893"/>
            <a:ext cx="2095500" cy="2114550"/>
          </a:xfrm>
          <a:prstGeom prst="rect">
            <a:avLst/>
          </a:prstGeom>
        </p:spPr>
      </p:pic>
      <p:pic>
        <p:nvPicPr>
          <p:cNvPr id="8" name="Picture 7" descr="A line graph titled Chuck Noland's Production Function with Capital (number of ladders) on the x axis ranging from 0 to 4 and Output (bushels per week) on the y axis ranging from 0 to 7.5. As capital increases, output increases as well, creating a positive slope; initially the increase is steep. However, when capital reaches two and output reaches six, the line begins to curve and flatten gradually. A table describing the information in the graph is displayed. ">
            <a:extLst>
              <a:ext uri="{FF2B5EF4-FFF2-40B4-BE49-F238E27FC236}">
                <a16:creationId xmlns:a16="http://schemas.microsoft.com/office/drawing/2014/main" id="{04CA9632-83B8-C440-9867-9BEEB0D548E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1600" y="2676294"/>
            <a:ext cx="6400800" cy="3209925"/>
          </a:xfrm>
          <a:prstGeom prst="rect">
            <a:avLst/>
          </a:prstGeom>
        </p:spPr>
      </p:pic>
      <p:pic>
        <p:nvPicPr>
          <p:cNvPr id="11" name="Picture 10">
            <a:extLst>
              <a:ext uri="{FF2B5EF4-FFF2-40B4-BE49-F238E27FC236}">
                <a16:creationId xmlns:a16="http://schemas.microsoft.com/office/drawing/2014/main" id="{74545884-99C9-C64D-A707-8148D2A0CD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6431" y="2799287"/>
            <a:ext cx="3067050" cy="1419225"/>
          </a:xfrm>
          <a:prstGeom prst="rect">
            <a:avLst/>
          </a:prstGeom>
        </p:spPr>
      </p:pic>
      <p:pic>
        <p:nvPicPr>
          <p:cNvPr id="17" name="Picture 16">
            <a:extLst>
              <a:ext uri="{FF2B5EF4-FFF2-40B4-BE49-F238E27FC236}">
                <a16:creationId xmlns:a16="http://schemas.microsoft.com/office/drawing/2014/main" id="{7CEF501E-5C9E-594F-B6A2-2ADA52EEB73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1565" y="3067790"/>
            <a:ext cx="1924050" cy="2400300"/>
          </a:xfrm>
          <a:prstGeom prst="rect">
            <a:avLst/>
          </a:prstGeom>
        </p:spPr>
      </p:pic>
      <p:pic>
        <p:nvPicPr>
          <p:cNvPr id="19" name="Picture 18">
            <a:extLst>
              <a:ext uri="{FF2B5EF4-FFF2-40B4-BE49-F238E27FC236}">
                <a16:creationId xmlns:a16="http://schemas.microsoft.com/office/drawing/2014/main" id="{1FFC9138-9CEF-8147-A2B3-0F6F6BBCC4A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68904" y="3097845"/>
            <a:ext cx="238125" cy="1581150"/>
          </a:xfrm>
          <a:prstGeom prst="rect">
            <a:avLst/>
          </a:prstGeom>
        </p:spPr>
      </p:pic>
      <p:sp>
        <p:nvSpPr>
          <p:cNvPr id="22" name="Rectangle 21">
            <a:extLst>
              <a:ext uri="{FF2B5EF4-FFF2-40B4-BE49-F238E27FC236}">
                <a16:creationId xmlns:a16="http://schemas.microsoft.com/office/drawing/2014/main" id="{384D178F-D88B-1640-97ED-B9233D5E69B5}"/>
              </a:ext>
            </a:extLst>
          </p:cNvPr>
          <p:cNvSpPr/>
          <p:nvPr/>
        </p:nvSpPr>
        <p:spPr>
          <a:xfrm>
            <a:off x="1328780" y="2613132"/>
            <a:ext cx="6468034" cy="3284416"/>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69B13B3-276E-4221-8FD4-7CBEDF0C7AC0}"/>
              </a:ext>
            </a:extLst>
          </p:cNvPr>
          <p:cNvSpPr>
            <a:spLocks noGrp="1"/>
          </p:cNvSpPr>
          <p:nvPr>
            <p:ph type="sldNum" sz="quarter" idx="12"/>
          </p:nvPr>
        </p:nvSpPr>
        <p:spPr/>
        <p:txBody>
          <a:bodyPr/>
          <a:lstStyle/>
          <a:p>
            <a:pPr>
              <a:defRPr/>
            </a:pPr>
            <a:fld id="{34D6A8A7-5109-4035-A6F9-3284B529B11C}" type="slidenum">
              <a:rPr lang="en-US" smtClean="0"/>
              <a:pPr>
                <a:defRPr/>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1968</TotalTime>
  <Words>1193</Words>
  <Application>Microsoft Macintosh PowerPoint</Application>
  <PresentationFormat>On-screen Show (4:3)</PresentationFormat>
  <Paragraphs>225</Paragraphs>
  <Slides>40</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Cambria Math</vt:lpstr>
      <vt:lpstr>Comic Sans MS</vt:lpstr>
      <vt:lpstr>Helvetica Neue</vt:lpstr>
      <vt:lpstr>Times New Roman</vt:lpstr>
      <vt:lpstr>Office Theme</vt:lpstr>
      <vt:lpstr>Chapter 12: Growth Theory</vt:lpstr>
      <vt:lpstr>Big Questions </vt:lpstr>
      <vt:lpstr>Evolution of Economic Theories </vt:lpstr>
      <vt:lpstr>Production Function</vt:lpstr>
      <vt:lpstr>Focus on Physical Capital</vt:lpstr>
      <vt:lpstr>U.S. Investment &amp; GDP Growth</vt:lpstr>
      <vt:lpstr>Marginal Product</vt:lpstr>
      <vt:lpstr>Solow Growth Model: Castaway</vt:lpstr>
      <vt:lpstr>Production Function Example</vt:lpstr>
      <vt:lpstr>PowerPoint Presentation</vt:lpstr>
      <vt:lpstr>Aggregate Production Function</vt:lpstr>
      <vt:lpstr>Changes in Resources: Natural Disasters</vt:lpstr>
      <vt:lpstr>Implications of Solow I</vt:lpstr>
      <vt:lpstr>Steady State</vt:lpstr>
      <vt:lpstr>Convergence </vt:lpstr>
      <vt:lpstr>Convergence</vt:lpstr>
      <vt:lpstr>Evidence of Solow I</vt:lpstr>
      <vt:lpstr>GDP/Life Expectancy and Growth</vt:lpstr>
      <vt:lpstr>Capital and Growth</vt:lpstr>
      <vt:lpstr>Solow II: Technology Matters</vt:lpstr>
      <vt:lpstr>Milk: How It’s Made</vt:lpstr>
      <vt:lpstr>Milk Production</vt:lpstr>
      <vt:lpstr>Solow II: Technology Matters</vt:lpstr>
      <vt:lpstr>Solow II: New Technology</vt:lpstr>
      <vt:lpstr>Exogenous Technological Change</vt:lpstr>
      <vt:lpstr>PowerPoint Presentation</vt:lpstr>
      <vt:lpstr>PowerPoint Presentation</vt:lpstr>
      <vt:lpstr>Policy Implications of Solow II</vt:lpstr>
      <vt:lpstr>Solow II Implementation</vt:lpstr>
      <vt:lpstr>Solow II Implementation</vt:lpstr>
      <vt:lpstr>Solow Case Study: Africa</vt:lpstr>
      <vt:lpstr>PowerPoint Presentation</vt:lpstr>
      <vt:lpstr>Africa</vt:lpstr>
      <vt:lpstr>New Growth Theory</vt:lpstr>
      <vt:lpstr>Institutions</vt:lpstr>
      <vt:lpstr>PowerPoint Presentation</vt:lpstr>
      <vt:lpstr>Institutions That Foster Growth</vt:lpstr>
      <vt:lpstr>Changes in Institutions</vt:lpstr>
      <vt:lpstr>Modern Growth Theory Case: Chile</vt:lpstr>
      <vt:lpstr>PowerPoint Presentation</vt:lpstr>
    </vt:vector>
  </TitlesOfParts>
  <Company>College of the Liberal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14: Consumer Choice</dc:title>
  <dc:creator>Wayne Geerling</dc:creator>
  <cp:lastModifiedBy>Morales, Abdon</cp:lastModifiedBy>
  <cp:revision>162</cp:revision>
  <cp:lastPrinted>2022-10-26T22:32:16Z</cp:lastPrinted>
  <dcterms:created xsi:type="dcterms:W3CDTF">2012-11-19T16:22:26Z</dcterms:created>
  <dcterms:modified xsi:type="dcterms:W3CDTF">2024-02-20T18:07:33Z</dcterms:modified>
</cp:coreProperties>
</file>